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7" r:id="rId62"/>
    <p:sldId id="319" r:id="rId63"/>
    <p:sldId id="328" r:id="rId64"/>
    <p:sldId id="318"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96" y="1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41DC3-47D4-47C5-982B-199D36AB3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821593-826A-44AC-AF6C-1CB97960F4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18993A-F89F-444F-B08F-45C8AE538418}"/>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AB7594F1-92F7-43AF-B8FF-51BE3B047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9A7166-9145-4F4A-BCF8-53F84554FAE2}"/>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255071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065FF-5621-416C-8D20-E24CD5F25A6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90A6B6-928E-4D2D-9079-FCC7772598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0AAC34-4443-41DC-A869-EB664AAD84C8}"/>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7291FA93-1306-493E-8EDE-0183C76C7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6EFF12-5F38-4144-AFB5-E6ED3E7A8FD8}"/>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1197563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34014D-CBB6-4CDD-8026-E5915ED11DB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D78D13-3678-4756-8C83-DD4934BE2F3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1ACF2D-2455-4FD6-A820-83D65C77030A}"/>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3ECF440B-042C-4D02-9DB3-63C4B3E00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3174A-F655-4128-B5F4-1C9759A30D8F}"/>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2773691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425EA-B72E-4B6B-97EC-94B9B42ED9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AD5CC-7F9F-4FB0-B7EC-6D236B6AF1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B80A4-7E74-4990-AE73-9361CBD85D3F}"/>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21EB2627-7789-45EB-AF7F-BB60F3BAE6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1F01B5-61D8-4FB9-AA0E-A684BE548796}"/>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828764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2AE82-E10D-4644-BF3D-C95BD51E2D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810D67-1A02-4760-BE44-6B2D0292DD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7EDEDE9-FB01-415D-BAB3-328074DE7B87}"/>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65B3DA4E-8AE5-46BE-86E1-D0BBE4547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DE3C79-DFCA-4D93-BC6C-74F6D47AE1F3}"/>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3989396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E3EFA-EEA0-4077-B229-66BA249B0A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6C6005-DF8B-4BFA-8B52-D8CB1305AB4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5AE55-3C9F-44D7-B188-5C96BAAD17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9A8E83-1DB8-4241-B769-86492C150ECE}"/>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6" name="Footer Placeholder 5">
            <a:extLst>
              <a:ext uri="{FF2B5EF4-FFF2-40B4-BE49-F238E27FC236}">
                <a16:creationId xmlns:a16="http://schemas.microsoft.com/office/drawing/2014/main" id="{179A9954-949F-4017-B8B8-EF75A91B8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CE315-ED34-4544-853C-667C43EA1B2B}"/>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2159142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DE737-1D19-48BC-9242-A102F52366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AEEA93-38E6-4CCC-B55D-025DFEBBEC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0D690C4-CA34-4450-9C1D-BD6CDD3400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986425-D97A-4A05-86E8-079ED7C667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9A22B4-B20C-42BA-AECC-C7EB77F0D09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3978B21-9C71-46FA-A610-C8EEA7C32949}"/>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8" name="Footer Placeholder 7">
            <a:extLst>
              <a:ext uri="{FF2B5EF4-FFF2-40B4-BE49-F238E27FC236}">
                <a16:creationId xmlns:a16="http://schemas.microsoft.com/office/drawing/2014/main" id="{C0092E65-4119-485F-90D5-C92308A0CE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DE12C4F-9975-430B-93DE-8218B6E742D0}"/>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3065575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CF7E6-50DA-4A2E-98D9-292200E32E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927CC2-4845-4193-A0CE-8AB9BA96A04F}"/>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4" name="Footer Placeholder 3">
            <a:extLst>
              <a:ext uri="{FF2B5EF4-FFF2-40B4-BE49-F238E27FC236}">
                <a16:creationId xmlns:a16="http://schemas.microsoft.com/office/drawing/2014/main" id="{20A7B0F2-372E-4DBA-8AEF-A80EEE5194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E83A74-C9AF-4C45-BCA7-83A42664B070}"/>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3520887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5E7A92-8B1C-4EDB-94C4-0B2EC78F5734}"/>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3" name="Footer Placeholder 2">
            <a:extLst>
              <a:ext uri="{FF2B5EF4-FFF2-40B4-BE49-F238E27FC236}">
                <a16:creationId xmlns:a16="http://schemas.microsoft.com/office/drawing/2014/main" id="{AABD6566-5640-41D7-819F-2AFAF1BF96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8927F4-2599-4A52-8DEA-9C88D0821599}"/>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23521888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153CF-A8E4-4418-8C7C-40F40DC72D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6761D-2653-410C-ACF9-6E25D44EE0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DA1AF6-2C4B-427D-BB3A-85236CD73C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F134F5-C765-4329-8DB4-B3F7287D77A0}"/>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6" name="Footer Placeholder 5">
            <a:extLst>
              <a:ext uri="{FF2B5EF4-FFF2-40B4-BE49-F238E27FC236}">
                <a16:creationId xmlns:a16="http://schemas.microsoft.com/office/drawing/2014/main" id="{D462FB1E-9F3F-4B65-BF7C-188899117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3A63C4-F0B6-4AD5-8551-4EB207572AD9}"/>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4046252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41CE-9C21-4B84-A80B-DE21162D9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24766-F002-40D0-A660-FA8C00841B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ACBE5E-7C59-4B99-B69D-4CFD113F98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02388-44F6-410A-9985-A2FD857BC536}"/>
              </a:ext>
            </a:extLst>
          </p:cNvPr>
          <p:cNvSpPr>
            <a:spLocks noGrp="1"/>
          </p:cNvSpPr>
          <p:nvPr>
            <p:ph type="dt" sz="half" idx="10"/>
          </p:nvPr>
        </p:nvSpPr>
        <p:spPr/>
        <p:txBody>
          <a:bodyPr/>
          <a:lstStyle/>
          <a:p>
            <a:fld id="{40082FDB-01C2-4B7B-90D9-48FA72265A76}" type="datetimeFigureOut">
              <a:rPr lang="en-US" smtClean="0"/>
              <a:t>8/16/2020</a:t>
            </a:fld>
            <a:endParaRPr lang="en-US"/>
          </a:p>
        </p:txBody>
      </p:sp>
      <p:sp>
        <p:nvSpPr>
          <p:cNvPr id="6" name="Footer Placeholder 5">
            <a:extLst>
              <a:ext uri="{FF2B5EF4-FFF2-40B4-BE49-F238E27FC236}">
                <a16:creationId xmlns:a16="http://schemas.microsoft.com/office/drawing/2014/main" id="{209E058B-E8CC-4343-9826-12CDC6F43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8D2B7B-EB21-439B-83D1-97A5850E6D2D}"/>
              </a:ext>
            </a:extLst>
          </p:cNvPr>
          <p:cNvSpPr>
            <a:spLocks noGrp="1"/>
          </p:cNvSpPr>
          <p:nvPr>
            <p:ph type="sldNum" sz="quarter" idx="12"/>
          </p:nvPr>
        </p:nvSpPr>
        <p:spPr/>
        <p:txBody>
          <a:bodyPr/>
          <a:lstStyle/>
          <a:p>
            <a:fld id="{78C7534A-053B-404D-9301-3CAA6A95611E}" type="slidenum">
              <a:rPr lang="en-US" smtClean="0"/>
              <a:t>‹#›</a:t>
            </a:fld>
            <a:endParaRPr lang="en-US"/>
          </a:p>
        </p:txBody>
      </p:sp>
    </p:spTree>
    <p:extLst>
      <p:ext uri="{BB962C8B-B14F-4D97-AF65-F5344CB8AC3E}">
        <p14:creationId xmlns:p14="http://schemas.microsoft.com/office/powerpoint/2010/main" val="1805272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3F0E72-CACF-4194-991C-6693719347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044E92-51C9-42C8-9B42-815D461A89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40BEB5-45AC-46D4-ACA0-44AC2466F9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082FDB-01C2-4B7B-90D9-48FA72265A76}" type="datetimeFigureOut">
              <a:rPr lang="en-US" smtClean="0"/>
              <a:t>8/16/2020</a:t>
            </a:fld>
            <a:endParaRPr lang="en-US"/>
          </a:p>
        </p:txBody>
      </p:sp>
      <p:sp>
        <p:nvSpPr>
          <p:cNvPr id="5" name="Footer Placeholder 4">
            <a:extLst>
              <a:ext uri="{FF2B5EF4-FFF2-40B4-BE49-F238E27FC236}">
                <a16:creationId xmlns:a16="http://schemas.microsoft.com/office/drawing/2014/main" id="{6EF238CC-469A-43ED-8C32-622E83820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FA9929-3601-4BF4-84A7-796F596CDB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7534A-053B-404D-9301-3CAA6A95611E}" type="slidenum">
              <a:rPr lang="en-US" smtClean="0"/>
              <a:t>‹#›</a:t>
            </a:fld>
            <a:endParaRPr lang="en-US"/>
          </a:p>
        </p:txBody>
      </p:sp>
    </p:spTree>
    <p:extLst>
      <p:ext uri="{BB962C8B-B14F-4D97-AF65-F5344CB8AC3E}">
        <p14:creationId xmlns:p14="http://schemas.microsoft.com/office/powerpoint/2010/main" val="98857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https://www.wikiwand.com/en/Frequency_(statistics)" TargetMode="External"/><Relationship Id="rId7" Type="http://schemas.openxmlformats.org/officeDocument/2006/relationships/image" Target="../media/image93.png"/><Relationship Id="rId2" Type="http://schemas.openxmlformats.org/officeDocument/2006/relationships/hyperlink" Target="https://www.wikiwand.com/en/Statistical_significance" TargetMode="Externa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5.png"/><Relationship Id="rId5" Type="http://schemas.openxmlformats.org/officeDocument/2006/relationships/image" Target="../media/image91.png"/><Relationship Id="rId10" Type="http://schemas.openxmlformats.org/officeDocument/2006/relationships/image" Target="../media/image94.png"/><Relationship Id="rId4" Type="http://schemas.openxmlformats.org/officeDocument/2006/relationships/hyperlink" Target="https://www.wikiwand.com/en/Contingency_table" TargetMode="External"/><Relationship Id="rId9"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3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hyperlink" Target="https://www.wikiwand.com/en/Greatest_element" TargetMode="Externa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17.png"/><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45.xml.rels><?xml version="1.0" encoding="UTF-8" standalone="yes"?>
<Relationships xmlns="http://schemas.openxmlformats.org/package/2006/relationships"><Relationship Id="rId3" Type="http://schemas.openxmlformats.org/officeDocument/2006/relationships/hyperlink" Target="https://www.wikiwand.com/en/Pseudo-random_number_sampling" TargetMode="External"/><Relationship Id="rId2" Type="http://schemas.openxmlformats.org/officeDocument/2006/relationships/hyperlink" Target="https://www.wikiwand.com/en/Inverse_transform_sampling#citenoteaalto1" TargetMode="External"/><Relationship Id="rId1" Type="http://schemas.openxmlformats.org/officeDocument/2006/relationships/slideLayout" Target="../slideLayouts/slideLayout2.xml"/><Relationship Id="rId6" Type="http://schemas.openxmlformats.org/officeDocument/2006/relationships/hyperlink" Target="https://www.wikiwand.com/en/Cumulative_distribution_function" TargetMode="External"/><Relationship Id="rId5" Type="http://schemas.openxmlformats.org/officeDocument/2006/relationships/hyperlink" Target="https://www.wikiwand.com/en/Probability_distribution" TargetMode="External"/><Relationship Id="rId4" Type="http://schemas.openxmlformats.org/officeDocument/2006/relationships/hyperlink" Target="https://www.wikiwand.com/en/Rand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hyperlink" Target="https://www.wikiwand.com/en/Statistical_hypothesis_testing" TargetMode="External"/><Relationship Id="rId7" Type="http://schemas.openxmlformats.org/officeDocument/2006/relationships/hyperlink" Target="https://www.wikiwand.com/en/Pearson%27s_chi-squared_test" TargetMode="External"/><Relationship Id="rId2" Type="http://schemas.openxmlformats.org/officeDocument/2006/relationships/hyperlink" Target="https://www.wikiwand.com/en/Statistical_model" TargetMode="External"/><Relationship Id="rId1" Type="http://schemas.openxmlformats.org/officeDocument/2006/relationships/slideLayout" Target="../slideLayouts/slideLayout2.xml"/><Relationship Id="rId6" Type="http://schemas.openxmlformats.org/officeDocument/2006/relationships/hyperlink" Target="https://www.wikiwand.com/en/Kolmogorov%E2%80%93Smirnov" TargetMode="External"/><Relationship Id="rId5" Type="http://schemas.openxmlformats.org/officeDocument/2006/relationships/hyperlink" Target="https://www.wikiwand.com/en/Errors_and_residuals_in_statistics" TargetMode="External"/><Relationship Id="rId4" Type="http://schemas.openxmlformats.org/officeDocument/2006/relationships/hyperlink" Target="https://www.wikiwand.com/en/Normality_test"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6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4" Type="http://schemas.openxmlformats.org/officeDocument/2006/relationships/image" Target="../media/image169.png"/></Relationships>
</file>

<file path=ppt/slides/_rels/slide6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statisticsbyjim.com/glossary/sample/" TargetMode="External"/><Relationship Id="rId2" Type="http://schemas.openxmlformats.org/officeDocument/2006/relationships/hyperlink" Target="https://statisticsbyjim.com/glossary/estimator/" TargetMode="External"/><Relationship Id="rId1" Type="http://schemas.openxmlformats.org/officeDocument/2006/relationships/slideLayout" Target="../slideLayouts/slideLayout2.xml"/><Relationship Id="rId4" Type="http://schemas.openxmlformats.org/officeDocument/2006/relationships/hyperlink" Target="https://statisticsbyjim.com/glossary/parameter/"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6FF23-87C9-4A18-8D76-4E1E73A0A51D}"/>
              </a:ext>
            </a:extLst>
          </p:cNvPr>
          <p:cNvSpPr>
            <a:spLocks noGrp="1"/>
          </p:cNvSpPr>
          <p:nvPr>
            <p:ph type="ctrTitle"/>
          </p:nvPr>
        </p:nvSpPr>
        <p:spPr>
          <a:xfrm>
            <a:off x="1495865" y="1656935"/>
            <a:ext cx="9144000" cy="2387600"/>
          </a:xfrm>
        </p:spPr>
        <p:txBody>
          <a:bodyPr/>
          <a:lstStyle/>
          <a:p>
            <a:r>
              <a:rPr lang="en-US" dirty="0"/>
              <a:t>Unit 4</a:t>
            </a:r>
            <a:br>
              <a:rPr lang="en-US" dirty="0"/>
            </a:br>
            <a:r>
              <a:rPr lang="en-US" dirty="0"/>
              <a:t>Hypothesis testing</a:t>
            </a:r>
          </a:p>
        </p:txBody>
      </p:sp>
    </p:spTree>
    <p:extLst>
      <p:ext uri="{BB962C8B-B14F-4D97-AF65-F5344CB8AC3E}">
        <p14:creationId xmlns:p14="http://schemas.microsoft.com/office/powerpoint/2010/main" val="3310591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The T Test - One Sample, Two-Sided</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endParaRPr lang="en-US" dirty="0"/>
          </a:p>
        </p:txBody>
      </p:sp>
      <p:pic>
        <p:nvPicPr>
          <p:cNvPr id="4" name="Picture 3">
            <a:extLst>
              <a:ext uri="{FF2B5EF4-FFF2-40B4-BE49-F238E27FC236}">
                <a16:creationId xmlns:a16="http://schemas.microsoft.com/office/drawing/2014/main" id="{46DCA866-F07E-41A6-BDD1-59AEC493F79C}"/>
              </a:ext>
            </a:extLst>
          </p:cNvPr>
          <p:cNvPicPr>
            <a:picLocks noChangeAspect="1"/>
          </p:cNvPicPr>
          <p:nvPr/>
        </p:nvPicPr>
        <p:blipFill>
          <a:blip r:embed="rId2"/>
          <a:stretch>
            <a:fillRect/>
          </a:stretch>
        </p:blipFill>
        <p:spPr>
          <a:xfrm>
            <a:off x="9331573" y="96055"/>
            <a:ext cx="2766646" cy="2550502"/>
          </a:xfrm>
          <a:prstGeom prst="rect">
            <a:avLst/>
          </a:prstGeom>
        </p:spPr>
      </p:pic>
      <p:pic>
        <p:nvPicPr>
          <p:cNvPr id="5" name="Picture 4">
            <a:extLst>
              <a:ext uri="{FF2B5EF4-FFF2-40B4-BE49-F238E27FC236}">
                <a16:creationId xmlns:a16="http://schemas.microsoft.com/office/drawing/2014/main" id="{61E3F6E7-8A82-4557-B4E0-945B8CD85523}"/>
              </a:ext>
            </a:extLst>
          </p:cNvPr>
          <p:cNvPicPr>
            <a:picLocks noChangeAspect="1"/>
          </p:cNvPicPr>
          <p:nvPr/>
        </p:nvPicPr>
        <p:blipFill>
          <a:blip r:embed="rId3"/>
          <a:stretch>
            <a:fillRect/>
          </a:stretch>
        </p:blipFill>
        <p:spPr>
          <a:xfrm>
            <a:off x="59961" y="602505"/>
            <a:ext cx="6396488" cy="4937161"/>
          </a:xfrm>
          <a:prstGeom prst="rect">
            <a:avLst/>
          </a:prstGeom>
          <a:ln>
            <a:solidFill>
              <a:schemeClr val="tx1"/>
            </a:solidFill>
          </a:ln>
        </p:spPr>
      </p:pic>
      <p:pic>
        <p:nvPicPr>
          <p:cNvPr id="6" name="Picture 5">
            <a:extLst>
              <a:ext uri="{FF2B5EF4-FFF2-40B4-BE49-F238E27FC236}">
                <a16:creationId xmlns:a16="http://schemas.microsoft.com/office/drawing/2014/main" id="{BB32A912-825F-421C-87FC-E55F10528E68}"/>
              </a:ext>
            </a:extLst>
          </p:cNvPr>
          <p:cNvPicPr>
            <a:picLocks noChangeAspect="1"/>
          </p:cNvPicPr>
          <p:nvPr/>
        </p:nvPicPr>
        <p:blipFill>
          <a:blip r:embed="rId4"/>
          <a:stretch>
            <a:fillRect/>
          </a:stretch>
        </p:blipFill>
        <p:spPr>
          <a:xfrm>
            <a:off x="6525084" y="2699497"/>
            <a:ext cx="5548497" cy="3730886"/>
          </a:xfrm>
          <a:prstGeom prst="rect">
            <a:avLst/>
          </a:prstGeom>
          <a:ln>
            <a:solidFill>
              <a:schemeClr val="tx1"/>
            </a:solidFill>
          </a:ln>
        </p:spPr>
      </p:pic>
    </p:spTree>
    <p:extLst>
      <p:ext uri="{BB962C8B-B14F-4D97-AF65-F5344CB8AC3E}">
        <p14:creationId xmlns:p14="http://schemas.microsoft.com/office/powerpoint/2010/main" val="3553566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sz="3600" b="1" dirty="0"/>
              <a:t>Clinical Trials - Two Sample T-Test and the Welch-Satterthwaite Formula</a:t>
            </a:r>
            <a:endParaRPr lang="en-US" dirty="0"/>
          </a:p>
        </p:txBody>
      </p:sp>
      <p:pic>
        <p:nvPicPr>
          <p:cNvPr id="5" name="Content Placeholder 4">
            <a:extLst>
              <a:ext uri="{FF2B5EF4-FFF2-40B4-BE49-F238E27FC236}">
                <a16:creationId xmlns:a16="http://schemas.microsoft.com/office/drawing/2014/main" id="{D0C796CE-68BF-48EB-9740-53D3C760FA85}"/>
              </a:ext>
            </a:extLst>
          </p:cNvPr>
          <p:cNvPicPr>
            <a:picLocks noGrp="1" noChangeAspect="1"/>
          </p:cNvPicPr>
          <p:nvPr>
            <p:ph idx="1"/>
          </p:nvPr>
        </p:nvPicPr>
        <p:blipFill>
          <a:blip r:embed="rId2"/>
          <a:stretch>
            <a:fillRect/>
          </a:stretch>
        </p:blipFill>
        <p:spPr>
          <a:xfrm>
            <a:off x="6138836" y="653244"/>
            <a:ext cx="6022138" cy="4987901"/>
          </a:xfrm>
          <a:prstGeom prst="rect">
            <a:avLst/>
          </a:prstGeom>
          <a:ln>
            <a:solidFill>
              <a:schemeClr val="tx1"/>
            </a:solidFill>
          </a:ln>
        </p:spPr>
      </p:pic>
      <p:pic>
        <p:nvPicPr>
          <p:cNvPr id="4" name="Picture 3">
            <a:extLst>
              <a:ext uri="{FF2B5EF4-FFF2-40B4-BE49-F238E27FC236}">
                <a16:creationId xmlns:a16="http://schemas.microsoft.com/office/drawing/2014/main" id="{90A5D122-2A4B-421A-8185-DD15CF4ABA3C}"/>
              </a:ext>
            </a:extLst>
          </p:cNvPr>
          <p:cNvPicPr>
            <a:picLocks noChangeAspect="1"/>
          </p:cNvPicPr>
          <p:nvPr/>
        </p:nvPicPr>
        <p:blipFill>
          <a:blip r:embed="rId3"/>
          <a:stretch>
            <a:fillRect/>
          </a:stretch>
        </p:blipFill>
        <p:spPr>
          <a:xfrm>
            <a:off x="50920" y="662206"/>
            <a:ext cx="6011340" cy="5077412"/>
          </a:xfrm>
          <a:prstGeom prst="rect">
            <a:avLst/>
          </a:prstGeom>
          <a:ln>
            <a:solidFill>
              <a:schemeClr val="tx1"/>
            </a:solidFill>
          </a:ln>
        </p:spPr>
      </p:pic>
      <p:pic>
        <p:nvPicPr>
          <p:cNvPr id="6" name="Picture 5">
            <a:extLst>
              <a:ext uri="{FF2B5EF4-FFF2-40B4-BE49-F238E27FC236}">
                <a16:creationId xmlns:a16="http://schemas.microsoft.com/office/drawing/2014/main" id="{6A40F61D-8B1B-4FCD-8F6B-961E9C2A8715}"/>
              </a:ext>
            </a:extLst>
          </p:cNvPr>
          <p:cNvPicPr>
            <a:picLocks noChangeAspect="1"/>
          </p:cNvPicPr>
          <p:nvPr/>
        </p:nvPicPr>
        <p:blipFill>
          <a:blip r:embed="rId4"/>
          <a:stretch>
            <a:fillRect/>
          </a:stretch>
        </p:blipFill>
        <p:spPr>
          <a:xfrm>
            <a:off x="125290" y="5830399"/>
            <a:ext cx="10383276" cy="819732"/>
          </a:xfrm>
          <a:prstGeom prst="rect">
            <a:avLst/>
          </a:prstGeom>
          <a:ln>
            <a:solidFill>
              <a:schemeClr val="tx1"/>
            </a:solidFill>
          </a:ln>
        </p:spPr>
      </p:pic>
    </p:spTree>
    <p:extLst>
      <p:ext uri="{BB962C8B-B14F-4D97-AF65-F5344CB8AC3E}">
        <p14:creationId xmlns:p14="http://schemas.microsoft.com/office/powerpoint/2010/main" val="1151074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64473" y="41566"/>
            <a:ext cx="11935268" cy="478938"/>
          </a:xfrm>
        </p:spPr>
        <p:txBody>
          <a:bodyPr>
            <a:normAutofit fontScale="90000"/>
          </a:bodyPr>
          <a:lstStyle/>
          <a:p>
            <a:r>
              <a:rPr lang="en-US" dirty="0"/>
              <a:t>Recitation 12. Comparison of 2 proportions</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489190"/>
            <a:ext cx="12113456" cy="6235166"/>
          </a:xfrm>
        </p:spPr>
        <p:txBody>
          <a:bodyPr>
            <a:normAutofit/>
          </a:bodyPr>
          <a:lstStyle/>
          <a:p>
            <a:r>
              <a:rPr lang="en-GB" sz="2400" dirty="0"/>
              <a:t>You are inter in </a:t>
            </a:r>
            <a:r>
              <a:rPr lang="en-GB" sz="2400" dirty="0" err="1"/>
              <a:t>compar</a:t>
            </a:r>
            <a:r>
              <a:rPr lang="en-GB" sz="2400" dirty="0"/>
              <a:t> the prop of people in their 20's that smoke in France and in the US</a:t>
            </a:r>
          </a:p>
          <a:p>
            <a:endParaRPr lang="en-GB" sz="2400" dirty="0"/>
          </a:p>
          <a:p>
            <a:endParaRPr lang="en-GB" sz="2400" dirty="0"/>
          </a:p>
          <a:p>
            <a:r>
              <a:rPr lang="en-GB" sz="2400" dirty="0"/>
              <a:t>Pivot or pivotal quantity is a random variable whose distribution is the same for all theta’s</a:t>
            </a:r>
          </a:p>
          <a:p>
            <a:r>
              <a:rPr lang="en-US" b="1" dirty="0"/>
              <a:t>Setup and Asymptotic Variance                          The Test Statistic</a:t>
            </a:r>
          </a:p>
          <a:p>
            <a:endParaRPr lang="en-US" b="1" dirty="0"/>
          </a:p>
          <a:p>
            <a:endParaRPr lang="en-US" sz="2400" dirty="0"/>
          </a:p>
        </p:txBody>
      </p:sp>
      <p:pic>
        <p:nvPicPr>
          <p:cNvPr id="4" name="Picture 3">
            <a:extLst>
              <a:ext uri="{FF2B5EF4-FFF2-40B4-BE49-F238E27FC236}">
                <a16:creationId xmlns:a16="http://schemas.microsoft.com/office/drawing/2014/main" id="{C19DF759-B415-4612-9436-746295820E06}"/>
              </a:ext>
            </a:extLst>
          </p:cNvPr>
          <p:cNvPicPr>
            <a:picLocks noChangeAspect="1"/>
          </p:cNvPicPr>
          <p:nvPr/>
        </p:nvPicPr>
        <p:blipFill>
          <a:blip r:embed="rId2"/>
          <a:stretch>
            <a:fillRect/>
          </a:stretch>
        </p:blipFill>
        <p:spPr>
          <a:xfrm>
            <a:off x="154744" y="962094"/>
            <a:ext cx="11946548" cy="768231"/>
          </a:xfrm>
          <a:prstGeom prst="rect">
            <a:avLst/>
          </a:prstGeom>
          <a:ln>
            <a:solidFill>
              <a:schemeClr val="tx1"/>
            </a:solidFill>
          </a:ln>
        </p:spPr>
      </p:pic>
      <p:pic>
        <p:nvPicPr>
          <p:cNvPr id="5" name="Picture 4">
            <a:extLst>
              <a:ext uri="{FF2B5EF4-FFF2-40B4-BE49-F238E27FC236}">
                <a16:creationId xmlns:a16="http://schemas.microsoft.com/office/drawing/2014/main" id="{74606249-E970-4392-8524-53511D915CAA}"/>
              </a:ext>
            </a:extLst>
          </p:cNvPr>
          <p:cNvPicPr>
            <a:picLocks noChangeAspect="1"/>
          </p:cNvPicPr>
          <p:nvPr/>
        </p:nvPicPr>
        <p:blipFill>
          <a:blip r:embed="rId3"/>
          <a:stretch>
            <a:fillRect/>
          </a:stretch>
        </p:blipFill>
        <p:spPr>
          <a:xfrm>
            <a:off x="10520688" y="42204"/>
            <a:ext cx="1141430" cy="540141"/>
          </a:xfrm>
          <a:prstGeom prst="rect">
            <a:avLst/>
          </a:prstGeom>
          <a:ln>
            <a:solidFill>
              <a:schemeClr val="tx1"/>
            </a:solidFill>
          </a:ln>
        </p:spPr>
      </p:pic>
      <p:pic>
        <p:nvPicPr>
          <p:cNvPr id="6" name="Picture 5">
            <a:extLst>
              <a:ext uri="{FF2B5EF4-FFF2-40B4-BE49-F238E27FC236}">
                <a16:creationId xmlns:a16="http://schemas.microsoft.com/office/drawing/2014/main" id="{C52F744A-5D5F-4126-8F0E-8A82FC4490CE}"/>
              </a:ext>
            </a:extLst>
          </p:cNvPr>
          <p:cNvPicPr>
            <a:picLocks noChangeAspect="1"/>
          </p:cNvPicPr>
          <p:nvPr/>
        </p:nvPicPr>
        <p:blipFill>
          <a:blip r:embed="rId4"/>
          <a:stretch>
            <a:fillRect/>
          </a:stretch>
        </p:blipFill>
        <p:spPr>
          <a:xfrm>
            <a:off x="98692" y="2850683"/>
            <a:ext cx="6631755" cy="3831470"/>
          </a:xfrm>
          <a:prstGeom prst="rect">
            <a:avLst/>
          </a:prstGeom>
        </p:spPr>
      </p:pic>
      <p:pic>
        <p:nvPicPr>
          <p:cNvPr id="7" name="Picture 6">
            <a:extLst>
              <a:ext uri="{FF2B5EF4-FFF2-40B4-BE49-F238E27FC236}">
                <a16:creationId xmlns:a16="http://schemas.microsoft.com/office/drawing/2014/main" id="{E06F909D-F028-495A-9916-4A323C9D3075}"/>
              </a:ext>
            </a:extLst>
          </p:cNvPr>
          <p:cNvPicPr>
            <a:picLocks noChangeAspect="1"/>
          </p:cNvPicPr>
          <p:nvPr/>
        </p:nvPicPr>
        <p:blipFill>
          <a:blip r:embed="rId5"/>
          <a:stretch>
            <a:fillRect/>
          </a:stretch>
        </p:blipFill>
        <p:spPr>
          <a:xfrm>
            <a:off x="6743219" y="2952090"/>
            <a:ext cx="5420645" cy="3420575"/>
          </a:xfrm>
          <a:prstGeom prst="rect">
            <a:avLst/>
          </a:prstGeom>
        </p:spPr>
      </p:pic>
    </p:spTree>
    <p:extLst>
      <p:ext uri="{BB962C8B-B14F-4D97-AF65-F5344CB8AC3E}">
        <p14:creationId xmlns:p14="http://schemas.microsoft.com/office/powerpoint/2010/main" val="20176388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Comparison of 2 proportions</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GB" b="1" dirty="0"/>
              <a:t>Threshold, Level, and Type 2 Error                         </a:t>
            </a:r>
            <a:r>
              <a:rPr lang="en-US" b="1" dirty="0"/>
              <a:t>Concluding Remarks</a:t>
            </a:r>
          </a:p>
          <a:p>
            <a:pPr marL="0" indent="0">
              <a:buNone/>
            </a:pPr>
            <a:r>
              <a:rPr lang="en-GB" sz="2400" b="1" dirty="0"/>
              <a:t>1) If H0 does not hold, T -&gt; inf, so T will exceed any fixed limit </a:t>
            </a:r>
            <a:r>
              <a:rPr lang="en-GB" sz="2400" b="1" dirty="0" err="1"/>
              <a:t>qalpha</a:t>
            </a:r>
            <a:r>
              <a:rPr lang="en-GB" sz="2400" b="1" dirty="0"/>
              <a:t>, so type2 error =0</a:t>
            </a:r>
          </a:p>
          <a:p>
            <a:pPr marL="0" indent="0">
              <a:buNone/>
            </a:pPr>
            <a:r>
              <a:rPr lang="en-US" sz="2400" dirty="0"/>
              <a:t>                                                                                                   2) Different sample sizes n1 and n2</a:t>
            </a:r>
          </a:p>
        </p:txBody>
      </p:sp>
      <p:pic>
        <p:nvPicPr>
          <p:cNvPr id="4" name="Picture 3">
            <a:extLst>
              <a:ext uri="{FF2B5EF4-FFF2-40B4-BE49-F238E27FC236}">
                <a16:creationId xmlns:a16="http://schemas.microsoft.com/office/drawing/2014/main" id="{A1DF0239-C10B-4BE9-AE7D-562B5CE143A1}"/>
              </a:ext>
            </a:extLst>
          </p:cNvPr>
          <p:cNvPicPr>
            <a:picLocks noChangeAspect="1"/>
          </p:cNvPicPr>
          <p:nvPr/>
        </p:nvPicPr>
        <p:blipFill>
          <a:blip r:embed="rId2"/>
          <a:stretch>
            <a:fillRect/>
          </a:stretch>
        </p:blipFill>
        <p:spPr>
          <a:xfrm>
            <a:off x="112542" y="1993656"/>
            <a:ext cx="6152549" cy="4632228"/>
          </a:xfrm>
          <a:prstGeom prst="rect">
            <a:avLst/>
          </a:prstGeom>
        </p:spPr>
      </p:pic>
      <p:pic>
        <p:nvPicPr>
          <p:cNvPr id="5" name="Picture 4">
            <a:extLst>
              <a:ext uri="{FF2B5EF4-FFF2-40B4-BE49-F238E27FC236}">
                <a16:creationId xmlns:a16="http://schemas.microsoft.com/office/drawing/2014/main" id="{8D5D432C-78C4-4C0C-8766-19DE781BFE09}"/>
              </a:ext>
            </a:extLst>
          </p:cNvPr>
          <p:cNvPicPr>
            <a:picLocks noChangeAspect="1"/>
          </p:cNvPicPr>
          <p:nvPr/>
        </p:nvPicPr>
        <p:blipFill>
          <a:blip r:embed="rId3"/>
          <a:stretch>
            <a:fillRect/>
          </a:stretch>
        </p:blipFill>
        <p:spPr>
          <a:xfrm>
            <a:off x="6293899" y="1996513"/>
            <a:ext cx="5841378" cy="4108865"/>
          </a:xfrm>
          <a:prstGeom prst="rect">
            <a:avLst/>
          </a:prstGeom>
        </p:spPr>
      </p:pic>
    </p:spTree>
    <p:extLst>
      <p:ext uri="{BB962C8B-B14F-4D97-AF65-F5344CB8AC3E}">
        <p14:creationId xmlns:p14="http://schemas.microsoft.com/office/powerpoint/2010/main" val="2536761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Proof of Cochran's Theorem and T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MLE for Gaussian variables</a:t>
            </a:r>
          </a:p>
          <a:p>
            <a:r>
              <a:rPr lang="en-GB" sz="2400" b="1" dirty="0"/>
              <a:t>Orthogonal matrix</a:t>
            </a:r>
            <a:r>
              <a:rPr lang="en-GB" sz="2400" dirty="0"/>
              <a:t> is a </a:t>
            </a:r>
            <a:r>
              <a:rPr lang="en-GB" sz="2400" b="1" dirty="0"/>
              <a:t>square matrix </a:t>
            </a:r>
            <a:r>
              <a:rPr lang="en-GB" sz="2400" dirty="0"/>
              <a:t>whose </a:t>
            </a:r>
            <a:r>
              <a:rPr lang="en-GB" sz="2400" b="1" dirty="0"/>
              <a:t>columns and rows </a:t>
            </a:r>
            <a:r>
              <a:rPr lang="en-GB" sz="2400" dirty="0"/>
              <a:t>are </a:t>
            </a:r>
            <a:r>
              <a:rPr lang="en-GB" sz="2400" b="1" dirty="0"/>
              <a:t>orthogonal</a:t>
            </a:r>
            <a:r>
              <a:rPr lang="en-GB" sz="2400" dirty="0"/>
              <a:t> unit vectors (orthonormal vectors)</a:t>
            </a:r>
            <a:endParaRPr lang="en-US" sz="2400" dirty="0"/>
          </a:p>
        </p:txBody>
      </p:sp>
      <p:pic>
        <p:nvPicPr>
          <p:cNvPr id="4" name="Picture 3">
            <a:extLst>
              <a:ext uri="{FF2B5EF4-FFF2-40B4-BE49-F238E27FC236}">
                <a16:creationId xmlns:a16="http://schemas.microsoft.com/office/drawing/2014/main" id="{8E7DE2C8-0E25-4882-AC65-2DF8089CA00B}"/>
              </a:ext>
            </a:extLst>
          </p:cNvPr>
          <p:cNvPicPr>
            <a:picLocks noChangeAspect="1"/>
          </p:cNvPicPr>
          <p:nvPr/>
        </p:nvPicPr>
        <p:blipFill>
          <a:blip r:embed="rId2"/>
          <a:stretch>
            <a:fillRect/>
          </a:stretch>
        </p:blipFill>
        <p:spPr>
          <a:xfrm>
            <a:off x="122506" y="1784619"/>
            <a:ext cx="6092108" cy="4306692"/>
          </a:xfrm>
          <a:prstGeom prst="rect">
            <a:avLst/>
          </a:prstGeom>
        </p:spPr>
      </p:pic>
      <p:pic>
        <p:nvPicPr>
          <p:cNvPr id="5" name="Picture 4">
            <a:extLst>
              <a:ext uri="{FF2B5EF4-FFF2-40B4-BE49-F238E27FC236}">
                <a16:creationId xmlns:a16="http://schemas.microsoft.com/office/drawing/2014/main" id="{DFE976BE-E317-4B64-95BD-45828254EB6E}"/>
              </a:ext>
            </a:extLst>
          </p:cNvPr>
          <p:cNvPicPr>
            <a:picLocks noChangeAspect="1"/>
          </p:cNvPicPr>
          <p:nvPr/>
        </p:nvPicPr>
        <p:blipFill>
          <a:blip r:embed="rId3"/>
          <a:stretch>
            <a:fillRect/>
          </a:stretch>
        </p:blipFill>
        <p:spPr>
          <a:xfrm>
            <a:off x="4106224" y="1382222"/>
            <a:ext cx="1673150" cy="348105"/>
          </a:xfrm>
          <a:prstGeom prst="rect">
            <a:avLst/>
          </a:prstGeom>
          <a:ln>
            <a:solidFill>
              <a:schemeClr val="tx1"/>
            </a:solidFill>
          </a:ln>
        </p:spPr>
      </p:pic>
      <p:pic>
        <p:nvPicPr>
          <p:cNvPr id="6" name="Picture 5">
            <a:extLst>
              <a:ext uri="{FF2B5EF4-FFF2-40B4-BE49-F238E27FC236}">
                <a16:creationId xmlns:a16="http://schemas.microsoft.com/office/drawing/2014/main" id="{75491011-3387-41C3-8B0D-E15B93D70F79}"/>
              </a:ext>
            </a:extLst>
          </p:cNvPr>
          <p:cNvPicPr>
            <a:picLocks noChangeAspect="1"/>
          </p:cNvPicPr>
          <p:nvPr/>
        </p:nvPicPr>
        <p:blipFill>
          <a:blip r:embed="rId4"/>
          <a:stretch>
            <a:fillRect/>
          </a:stretch>
        </p:blipFill>
        <p:spPr>
          <a:xfrm>
            <a:off x="5901762" y="1382223"/>
            <a:ext cx="963271" cy="328147"/>
          </a:xfrm>
          <a:prstGeom prst="rect">
            <a:avLst/>
          </a:prstGeom>
          <a:ln>
            <a:solidFill>
              <a:schemeClr val="tx1"/>
            </a:solidFill>
          </a:ln>
        </p:spPr>
      </p:pic>
      <p:pic>
        <p:nvPicPr>
          <p:cNvPr id="7" name="Picture 6">
            <a:extLst>
              <a:ext uri="{FF2B5EF4-FFF2-40B4-BE49-F238E27FC236}">
                <a16:creationId xmlns:a16="http://schemas.microsoft.com/office/drawing/2014/main" id="{057FD5D8-10BF-46EF-AAB4-B667600AE942}"/>
              </a:ext>
            </a:extLst>
          </p:cNvPr>
          <p:cNvPicPr>
            <a:picLocks noChangeAspect="1"/>
          </p:cNvPicPr>
          <p:nvPr/>
        </p:nvPicPr>
        <p:blipFill>
          <a:blip r:embed="rId5"/>
          <a:stretch>
            <a:fillRect/>
          </a:stretch>
        </p:blipFill>
        <p:spPr>
          <a:xfrm>
            <a:off x="6280491" y="1763150"/>
            <a:ext cx="5870683" cy="5080782"/>
          </a:xfrm>
          <a:prstGeom prst="rect">
            <a:avLst/>
          </a:prstGeom>
        </p:spPr>
      </p:pic>
    </p:spTree>
    <p:extLst>
      <p:ext uri="{BB962C8B-B14F-4D97-AF65-F5344CB8AC3E}">
        <p14:creationId xmlns:p14="http://schemas.microsoft.com/office/powerpoint/2010/main" val="286974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13. </a:t>
            </a:r>
            <a:r>
              <a:rPr lang="en-GB" b="1" dirty="0"/>
              <a:t>Proof of Cochran's Theorem and T Test</a:t>
            </a:r>
            <a:r>
              <a:rPr lang="en-US" dirty="0"/>
              <a:t> </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b="1" dirty="0"/>
              <a:t>Sample Variance as a Norm            		       Chi Squared Distribution</a:t>
            </a:r>
          </a:p>
          <a:p>
            <a:endParaRPr lang="en-US" b="1" dirty="0"/>
          </a:p>
          <a:p>
            <a:endParaRPr lang="en-US" dirty="0"/>
          </a:p>
        </p:txBody>
      </p:sp>
      <p:pic>
        <p:nvPicPr>
          <p:cNvPr id="4" name="Picture 3">
            <a:extLst>
              <a:ext uri="{FF2B5EF4-FFF2-40B4-BE49-F238E27FC236}">
                <a16:creationId xmlns:a16="http://schemas.microsoft.com/office/drawing/2014/main" id="{CC50E1A7-AFC1-4D58-A3C6-1F1F9D14AE43}"/>
              </a:ext>
            </a:extLst>
          </p:cNvPr>
          <p:cNvPicPr>
            <a:picLocks noChangeAspect="1"/>
          </p:cNvPicPr>
          <p:nvPr/>
        </p:nvPicPr>
        <p:blipFill>
          <a:blip r:embed="rId2"/>
          <a:stretch>
            <a:fillRect/>
          </a:stretch>
        </p:blipFill>
        <p:spPr>
          <a:xfrm>
            <a:off x="14068" y="1017782"/>
            <a:ext cx="6164064" cy="5087596"/>
          </a:xfrm>
          <a:prstGeom prst="rect">
            <a:avLst/>
          </a:prstGeom>
        </p:spPr>
      </p:pic>
      <p:pic>
        <p:nvPicPr>
          <p:cNvPr id="5" name="Picture 4">
            <a:extLst>
              <a:ext uri="{FF2B5EF4-FFF2-40B4-BE49-F238E27FC236}">
                <a16:creationId xmlns:a16="http://schemas.microsoft.com/office/drawing/2014/main" id="{9C1E55A6-4F07-4954-811D-6507E4E5098A}"/>
              </a:ext>
            </a:extLst>
          </p:cNvPr>
          <p:cNvPicPr>
            <a:picLocks noChangeAspect="1"/>
          </p:cNvPicPr>
          <p:nvPr/>
        </p:nvPicPr>
        <p:blipFill>
          <a:blip r:embed="rId3"/>
          <a:stretch>
            <a:fillRect/>
          </a:stretch>
        </p:blipFill>
        <p:spPr>
          <a:xfrm>
            <a:off x="6216183" y="1008476"/>
            <a:ext cx="5972175" cy="5125037"/>
          </a:xfrm>
          <a:prstGeom prst="rect">
            <a:avLst/>
          </a:prstGeom>
        </p:spPr>
      </p:pic>
    </p:spTree>
    <p:extLst>
      <p:ext uri="{BB962C8B-B14F-4D97-AF65-F5344CB8AC3E}">
        <p14:creationId xmlns:p14="http://schemas.microsoft.com/office/powerpoint/2010/main" val="2436370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13. </a:t>
            </a:r>
            <a:r>
              <a:rPr lang="en-GB" b="1" dirty="0"/>
              <a:t>Proof of Cochran's Theorem and T Test</a:t>
            </a:r>
            <a:r>
              <a:rPr lang="en-US" dirty="0"/>
              <a:t> </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50408" y="489190"/>
            <a:ext cx="12113456" cy="6235166"/>
          </a:xfrm>
        </p:spPr>
        <p:txBody>
          <a:bodyPr/>
          <a:lstStyle/>
          <a:p>
            <a:r>
              <a:rPr lang="en-US" b="1" dirty="0"/>
              <a:t>T-test</a:t>
            </a:r>
          </a:p>
          <a:p>
            <a:endParaRPr lang="en-US" dirty="0"/>
          </a:p>
        </p:txBody>
      </p:sp>
      <p:pic>
        <p:nvPicPr>
          <p:cNvPr id="5" name="Picture 4">
            <a:extLst>
              <a:ext uri="{FF2B5EF4-FFF2-40B4-BE49-F238E27FC236}">
                <a16:creationId xmlns:a16="http://schemas.microsoft.com/office/drawing/2014/main" id="{A4CA519F-C2BF-4408-8FE0-5C8932067CFB}"/>
              </a:ext>
            </a:extLst>
          </p:cNvPr>
          <p:cNvPicPr>
            <a:picLocks noChangeAspect="1"/>
          </p:cNvPicPr>
          <p:nvPr/>
        </p:nvPicPr>
        <p:blipFill>
          <a:blip r:embed="rId2"/>
          <a:stretch>
            <a:fillRect/>
          </a:stretch>
        </p:blipFill>
        <p:spPr>
          <a:xfrm>
            <a:off x="129466" y="937478"/>
            <a:ext cx="6791839" cy="5815422"/>
          </a:xfrm>
          <a:prstGeom prst="rect">
            <a:avLst/>
          </a:prstGeom>
        </p:spPr>
      </p:pic>
    </p:spTree>
    <p:extLst>
      <p:ext uri="{BB962C8B-B14F-4D97-AF65-F5344CB8AC3E}">
        <p14:creationId xmlns:p14="http://schemas.microsoft.com/office/powerpoint/2010/main" val="1071544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600" b="1" dirty="0"/>
              <a:t>Wald's Test, Likelihood Ratio Test, and Implicit Hypothesis Test</a:t>
            </a:r>
            <a:endParaRPr lang="en-US" sz="36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64476" y="629870"/>
            <a:ext cx="12113456" cy="6066354"/>
          </a:xfrm>
        </p:spPr>
        <p:txBody>
          <a:bodyPr/>
          <a:lstStyle/>
          <a:p>
            <a:pPr marL="0" indent="0">
              <a:buNone/>
            </a:pPr>
            <a:r>
              <a:rPr lang="en-US" dirty="0"/>
              <a:t>At the end of this lecture, you will be able to do the following:</a:t>
            </a:r>
          </a:p>
          <a:p>
            <a:r>
              <a:rPr lang="en-US" dirty="0"/>
              <a:t>Derive </a:t>
            </a:r>
            <a:r>
              <a:rPr lang="en-US" b="1" dirty="0"/>
              <a:t>Wald’s test </a:t>
            </a:r>
            <a:r>
              <a:rPr lang="en-US" dirty="0"/>
              <a:t>using the properties of multivariate Gaussians</a:t>
            </a:r>
          </a:p>
          <a:p>
            <a:r>
              <a:rPr lang="en-US" dirty="0"/>
              <a:t>Perform Wald’s test for a family of hypothesis testing questions</a:t>
            </a:r>
          </a:p>
          <a:p>
            <a:r>
              <a:rPr lang="en-US" dirty="0"/>
              <a:t>Perform the </a:t>
            </a:r>
            <a:r>
              <a:rPr lang="en-US" b="1" dirty="0"/>
              <a:t>likelihood ratio test </a:t>
            </a:r>
            <a:r>
              <a:rPr lang="en-US" dirty="0"/>
              <a:t>for a family of hypothesis testing</a:t>
            </a:r>
          </a:p>
          <a:p>
            <a:r>
              <a:rPr lang="en-US" dirty="0"/>
              <a:t>Use an asymptotically normal estimator to test </a:t>
            </a:r>
            <a:r>
              <a:rPr lang="en-US" b="1" dirty="0"/>
              <a:t>implicit hypotheses </a:t>
            </a:r>
            <a:r>
              <a:rPr lang="en-US" dirty="0"/>
              <a:t>involving an unknown parameter</a:t>
            </a:r>
          </a:p>
          <a:p>
            <a:endParaRPr lang="en-US" dirty="0"/>
          </a:p>
        </p:txBody>
      </p:sp>
    </p:spTree>
    <p:extLst>
      <p:ext uri="{BB962C8B-B14F-4D97-AF65-F5344CB8AC3E}">
        <p14:creationId xmlns:p14="http://schemas.microsoft.com/office/powerpoint/2010/main" val="29403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T-test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b="1" dirty="0"/>
              <a:t>Statistic</a:t>
            </a:r>
            <a:r>
              <a:rPr lang="en-US" dirty="0"/>
              <a:t> for t-test is calculated as follows:</a:t>
            </a:r>
          </a:p>
          <a:p>
            <a:r>
              <a:rPr lang="en-US" dirty="0"/>
              <a:t>To find </a:t>
            </a:r>
            <a:r>
              <a:rPr lang="en-US" b="1" dirty="0"/>
              <a:t>degrees of freedom in T distribution </a:t>
            </a:r>
            <a:r>
              <a:rPr lang="en-US" dirty="0"/>
              <a:t>we use Welch-</a:t>
            </a:r>
            <a:r>
              <a:rPr lang="en-US" dirty="0" err="1"/>
              <a:t>Satterwaite</a:t>
            </a:r>
            <a:r>
              <a:rPr lang="en-US" dirty="0"/>
              <a:t> formula, which is in the range</a:t>
            </a:r>
          </a:p>
          <a:p>
            <a:endParaRPr lang="en-US" dirty="0"/>
          </a:p>
          <a:p>
            <a:r>
              <a:rPr lang="en-US" b="1" dirty="0">
                <a:solidFill>
                  <a:srgbClr val="FF0000"/>
                </a:solidFill>
              </a:rPr>
              <a:t>Advantage</a:t>
            </a:r>
            <a:r>
              <a:rPr lang="en-US" dirty="0"/>
              <a:t> of Student’s test: 1) non-asymptotic, so can be run on small samples 2) we can use it </a:t>
            </a:r>
            <a:r>
              <a:rPr lang="en-US" b="1" dirty="0"/>
              <a:t>always-</a:t>
            </a:r>
            <a:r>
              <a:rPr lang="en-US" dirty="0"/>
              <a:t> if sample is </a:t>
            </a:r>
            <a:r>
              <a:rPr lang="en-US" b="1" dirty="0"/>
              <a:t>small</a:t>
            </a:r>
            <a:r>
              <a:rPr lang="en-US" dirty="0"/>
              <a:t> then we should assume data is </a:t>
            </a:r>
            <a:r>
              <a:rPr lang="en-US" b="1" dirty="0"/>
              <a:t>Gaussian</a:t>
            </a:r>
            <a:r>
              <a:rPr lang="en-US" dirty="0"/>
              <a:t>, if </a:t>
            </a:r>
            <a:r>
              <a:rPr lang="en-US" b="1" dirty="0"/>
              <a:t>large</a:t>
            </a:r>
            <a:r>
              <a:rPr lang="en-US" dirty="0"/>
              <a:t> even if </a:t>
            </a:r>
            <a:r>
              <a:rPr lang="en-US" b="1" dirty="0"/>
              <a:t>not gaussian data</a:t>
            </a:r>
            <a:r>
              <a:rPr lang="en-US" dirty="0"/>
              <a:t>, CLT will kick in- one size fits all</a:t>
            </a:r>
          </a:p>
          <a:p>
            <a:r>
              <a:rPr lang="en-US" b="1" dirty="0">
                <a:solidFill>
                  <a:srgbClr val="FF0000"/>
                </a:solidFill>
              </a:rPr>
              <a:t>Disadvantage</a:t>
            </a:r>
            <a:r>
              <a:rPr lang="en-US" dirty="0"/>
              <a:t>: It relies on the </a:t>
            </a:r>
            <a:r>
              <a:rPr lang="en-US" b="1" dirty="0"/>
              <a:t>assumption</a:t>
            </a:r>
            <a:r>
              <a:rPr lang="en-US" dirty="0"/>
              <a:t> that the sample is </a:t>
            </a:r>
            <a:r>
              <a:rPr lang="en-US" b="1" dirty="0"/>
              <a:t>Gaussian</a:t>
            </a:r>
          </a:p>
        </p:txBody>
      </p:sp>
      <p:pic>
        <p:nvPicPr>
          <p:cNvPr id="4" name="Picture 3">
            <a:extLst>
              <a:ext uri="{FF2B5EF4-FFF2-40B4-BE49-F238E27FC236}">
                <a16:creationId xmlns:a16="http://schemas.microsoft.com/office/drawing/2014/main" id="{5C70AD0C-3F46-4E68-8782-6D5A7A8B4505}"/>
              </a:ext>
            </a:extLst>
          </p:cNvPr>
          <p:cNvPicPr>
            <a:picLocks noChangeAspect="1"/>
          </p:cNvPicPr>
          <p:nvPr/>
        </p:nvPicPr>
        <p:blipFill>
          <a:blip r:embed="rId2"/>
          <a:stretch>
            <a:fillRect/>
          </a:stretch>
        </p:blipFill>
        <p:spPr>
          <a:xfrm>
            <a:off x="6749986" y="70340"/>
            <a:ext cx="3666845" cy="942534"/>
          </a:xfrm>
          <a:prstGeom prst="rect">
            <a:avLst/>
          </a:prstGeom>
          <a:ln>
            <a:solidFill>
              <a:schemeClr val="tx1"/>
            </a:solidFill>
          </a:ln>
        </p:spPr>
      </p:pic>
      <p:pic>
        <p:nvPicPr>
          <p:cNvPr id="5" name="Picture 4">
            <a:extLst>
              <a:ext uri="{FF2B5EF4-FFF2-40B4-BE49-F238E27FC236}">
                <a16:creationId xmlns:a16="http://schemas.microsoft.com/office/drawing/2014/main" id="{AB8A2FBA-2ACF-499B-939F-D578C1E2B1E5}"/>
              </a:ext>
            </a:extLst>
          </p:cNvPr>
          <p:cNvPicPr>
            <a:picLocks noChangeAspect="1"/>
          </p:cNvPicPr>
          <p:nvPr/>
        </p:nvPicPr>
        <p:blipFill>
          <a:blip r:embed="rId3"/>
          <a:stretch>
            <a:fillRect/>
          </a:stretch>
        </p:blipFill>
        <p:spPr>
          <a:xfrm>
            <a:off x="3606678" y="1468316"/>
            <a:ext cx="4735021" cy="909124"/>
          </a:xfrm>
          <a:prstGeom prst="rect">
            <a:avLst/>
          </a:prstGeom>
          <a:ln>
            <a:solidFill>
              <a:schemeClr val="tx1"/>
            </a:solidFill>
          </a:ln>
        </p:spPr>
      </p:pic>
      <p:pic>
        <p:nvPicPr>
          <p:cNvPr id="6" name="Picture 5">
            <a:extLst>
              <a:ext uri="{FF2B5EF4-FFF2-40B4-BE49-F238E27FC236}">
                <a16:creationId xmlns:a16="http://schemas.microsoft.com/office/drawing/2014/main" id="{53E8826F-712A-4450-8E2C-22CD2F403112}"/>
              </a:ext>
            </a:extLst>
          </p:cNvPr>
          <p:cNvPicPr>
            <a:picLocks noChangeAspect="1"/>
          </p:cNvPicPr>
          <p:nvPr/>
        </p:nvPicPr>
        <p:blipFill>
          <a:blip r:embed="rId4"/>
          <a:stretch>
            <a:fillRect/>
          </a:stretch>
        </p:blipFill>
        <p:spPr>
          <a:xfrm>
            <a:off x="122140" y="4295848"/>
            <a:ext cx="11545513" cy="1908004"/>
          </a:xfrm>
          <a:prstGeom prst="rect">
            <a:avLst/>
          </a:prstGeom>
          <a:ln>
            <a:solidFill>
              <a:schemeClr val="tx1"/>
            </a:solidFill>
          </a:ln>
        </p:spPr>
      </p:pic>
    </p:spTree>
    <p:extLst>
      <p:ext uri="{BB962C8B-B14F-4D97-AF65-F5344CB8AC3E}">
        <p14:creationId xmlns:p14="http://schemas.microsoft.com/office/powerpoint/2010/main" val="2305852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Introduction to Wald's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Test based on MLE</a:t>
            </a:r>
          </a:p>
          <a:p>
            <a:r>
              <a:rPr lang="en-US" dirty="0"/>
              <a:t>As in MLE we have convergence to</a:t>
            </a:r>
          </a:p>
          <a:p>
            <a:pPr marL="0" indent="0">
              <a:buNone/>
            </a:pPr>
            <a:r>
              <a:rPr lang="en-US" dirty="0"/>
              <a:t>Inverse Fisher information we should</a:t>
            </a:r>
          </a:p>
          <a:p>
            <a:pPr marL="0" indent="0">
              <a:buNone/>
            </a:pPr>
            <a:r>
              <a:rPr lang="en-US" dirty="0"/>
              <a:t>Multiply by I^1/2 it to cancel to identity</a:t>
            </a:r>
          </a:p>
          <a:p>
            <a:r>
              <a:rPr lang="en-US" dirty="0"/>
              <a:t>If estimator MLE is consistent we can</a:t>
            </a:r>
          </a:p>
          <a:p>
            <a:pPr marL="0" indent="0">
              <a:buNone/>
            </a:pPr>
            <a:r>
              <a:rPr lang="en-US" dirty="0"/>
              <a:t>Plug in also MLE</a:t>
            </a:r>
          </a:p>
          <a:p>
            <a:pPr marL="0" indent="0">
              <a:buNone/>
            </a:pPr>
            <a:endParaRPr lang="en-US" dirty="0"/>
          </a:p>
          <a:p>
            <a:pPr marL="0" indent="0">
              <a:buNone/>
            </a:pPr>
            <a:endParaRPr lang="en-US" dirty="0"/>
          </a:p>
          <a:p>
            <a:r>
              <a:rPr lang="en-US" dirty="0"/>
              <a:t>For any </a:t>
            </a:r>
            <a:r>
              <a:rPr lang="en-US" b="1" dirty="0"/>
              <a:t>orthogonal matrix M</a:t>
            </a:r>
            <a:r>
              <a:rPr lang="en-US" dirty="0"/>
              <a:t>, </a:t>
            </a:r>
            <a:r>
              <a:rPr lang="en-US" b="1" dirty="0"/>
              <a:t>MZ</a:t>
            </a:r>
            <a:r>
              <a:rPr lang="en-US" dirty="0"/>
              <a:t> is also a </a:t>
            </a:r>
            <a:r>
              <a:rPr lang="en-US" b="1" dirty="0"/>
              <a:t>standard</a:t>
            </a:r>
            <a:r>
              <a:rPr lang="en-US" dirty="0"/>
              <a:t> multivariate Gaussian vector if </a:t>
            </a:r>
            <a:r>
              <a:rPr lang="en-US" b="1" dirty="0"/>
              <a:t>Z is a standard multivariate Gaussian</a:t>
            </a:r>
          </a:p>
        </p:txBody>
      </p:sp>
      <p:pic>
        <p:nvPicPr>
          <p:cNvPr id="4" name="Picture 3">
            <a:extLst>
              <a:ext uri="{FF2B5EF4-FFF2-40B4-BE49-F238E27FC236}">
                <a16:creationId xmlns:a16="http://schemas.microsoft.com/office/drawing/2014/main" id="{1FF5443B-D234-49F5-A192-9D5B863C494C}"/>
              </a:ext>
            </a:extLst>
          </p:cNvPr>
          <p:cNvPicPr>
            <a:picLocks noChangeAspect="1"/>
          </p:cNvPicPr>
          <p:nvPr/>
        </p:nvPicPr>
        <p:blipFill>
          <a:blip r:embed="rId2"/>
          <a:stretch>
            <a:fillRect/>
          </a:stretch>
        </p:blipFill>
        <p:spPr>
          <a:xfrm>
            <a:off x="6106236" y="60593"/>
            <a:ext cx="6034185" cy="4623949"/>
          </a:xfrm>
          <a:prstGeom prst="rect">
            <a:avLst/>
          </a:prstGeom>
          <a:ln>
            <a:solidFill>
              <a:schemeClr val="tx1"/>
            </a:solidFill>
          </a:ln>
        </p:spPr>
      </p:pic>
    </p:spTree>
    <p:extLst>
      <p:ext uri="{BB962C8B-B14F-4D97-AF65-F5344CB8AC3E}">
        <p14:creationId xmlns:p14="http://schemas.microsoft.com/office/powerpoint/2010/main" val="625391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Learning objectives</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27462" y="677127"/>
            <a:ext cx="12113456" cy="5759186"/>
          </a:xfrm>
        </p:spPr>
        <p:txBody>
          <a:bodyPr>
            <a:normAutofit lnSpcReduction="10000"/>
          </a:bodyPr>
          <a:lstStyle/>
          <a:p>
            <a:r>
              <a:rPr lang="en-GB" sz="2500" b="1" dirty="0"/>
              <a:t>Parametric Hypothesis Testing, Finite Sample Sizes, and Chi-Squared and Student's T Distributions</a:t>
            </a:r>
          </a:p>
          <a:p>
            <a:r>
              <a:rPr lang="en-GB" sz="2500" dirty="0"/>
              <a:t>At the end of this lecture, you will be able to do the following:</a:t>
            </a:r>
          </a:p>
          <a:p>
            <a:r>
              <a:rPr lang="en-GB" sz="2500" b="1" dirty="0"/>
              <a:t>Test hypotheses </a:t>
            </a:r>
            <a:r>
              <a:rPr lang="en-GB" sz="2500" dirty="0"/>
              <a:t>when the </a:t>
            </a:r>
            <a:r>
              <a:rPr lang="en-GB" sz="2500" dirty="0" err="1"/>
              <a:t>i.i.d</a:t>
            </a:r>
            <a:r>
              <a:rPr lang="en-GB" sz="2500" dirty="0"/>
              <a:t>. data samples have a </a:t>
            </a:r>
            <a:r>
              <a:rPr lang="en-GB" sz="2500" b="1" dirty="0"/>
              <a:t>Gaussian</a:t>
            </a:r>
            <a:r>
              <a:rPr lang="en-GB" sz="2500" dirty="0"/>
              <a:t> distribution.</a:t>
            </a:r>
          </a:p>
          <a:p>
            <a:r>
              <a:rPr lang="en-GB" sz="2500" dirty="0"/>
              <a:t>Recognize when you </a:t>
            </a:r>
            <a:r>
              <a:rPr lang="en-GB" sz="2500" b="1" dirty="0"/>
              <a:t>cannot assume </a:t>
            </a:r>
            <a:r>
              <a:rPr lang="en-GB" sz="2500" dirty="0"/>
              <a:t>the </a:t>
            </a:r>
            <a:r>
              <a:rPr lang="en-GB" sz="2500" b="1" dirty="0"/>
              <a:t>test statistic</a:t>
            </a:r>
            <a:r>
              <a:rPr lang="en-GB" sz="2500" dirty="0"/>
              <a:t> to be approximately Gaussian (in the </a:t>
            </a:r>
            <a:r>
              <a:rPr lang="en-GB" sz="2500" b="1" dirty="0"/>
              <a:t>small sample sizes </a:t>
            </a:r>
            <a:r>
              <a:rPr lang="en-GB" sz="2500" dirty="0"/>
              <a:t>regime).</a:t>
            </a:r>
          </a:p>
          <a:p>
            <a:r>
              <a:rPr lang="en-GB" sz="2500" dirty="0"/>
              <a:t>Understand, recognize, and use the </a:t>
            </a:r>
            <a:r>
              <a:rPr lang="en-GB" sz="2500" b="1" dirty="0"/>
              <a:t>Chi-Squared Distribution</a:t>
            </a:r>
            <a:r>
              <a:rPr lang="en-GB" sz="2500" dirty="0"/>
              <a:t> .</a:t>
            </a:r>
          </a:p>
          <a:p>
            <a:r>
              <a:rPr lang="en-GB" sz="2500" dirty="0"/>
              <a:t>Use the </a:t>
            </a:r>
            <a:r>
              <a:rPr lang="en-GB" sz="2500" b="1" dirty="0"/>
              <a:t>Cochran's Theorem</a:t>
            </a:r>
            <a:r>
              <a:rPr lang="en-GB" sz="2500" dirty="0"/>
              <a:t> , which relates the </a:t>
            </a:r>
            <a:r>
              <a:rPr lang="en-GB" sz="2500" b="1" dirty="0"/>
              <a:t>sample variance </a:t>
            </a:r>
            <a:r>
              <a:rPr lang="en-GB" sz="2500" dirty="0"/>
              <a:t>and </a:t>
            </a:r>
            <a:r>
              <a:rPr lang="en-GB" sz="2500" b="1" dirty="0"/>
              <a:t>sample mean </a:t>
            </a:r>
            <a:r>
              <a:rPr lang="en-GB" sz="2500" dirty="0"/>
              <a:t>when the data samples are </a:t>
            </a:r>
            <a:r>
              <a:rPr lang="en-GB" sz="2500" dirty="0" err="1"/>
              <a:t>i.i.d</a:t>
            </a:r>
            <a:r>
              <a:rPr lang="en-GB" sz="2500" dirty="0"/>
              <a:t>. Gaussian.</a:t>
            </a:r>
          </a:p>
          <a:p>
            <a:r>
              <a:rPr lang="en-GB" sz="2500" b="1" dirty="0"/>
              <a:t>Understand, recognize, and use </a:t>
            </a:r>
            <a:r>
              <a:rPr lang="en-GB" sz="2500" dirty="0"/>
              <a:t>the </a:t>
            </a:r>
            <a:r>
              <a:rPr lang="en-GB" sz="2500" b="1" dirty="0"/>
              <a:t>Student's T Distribution</a:t>
            </a:r>
            <a:r>
              <a:rPr lang="en-GB" sz="2500" dirty="0"/>
              <a:t> ; understand when the </a:t>
            </a:r>
            <a:r>
              <a:rPr lang="en-GB" sz="2500" b="1" dirty="0"/>
              <a:t>test statistic </a:t>
            </a:r>
            <a:r>
              <a:rPr lang="en-GB" sz="2500" dirty="0"/>
              <a:t>follows a Student's t distribution in finite samples.</a:t>
            </a:r>
          </a:p>
          <a:p>
            <a:r>
              <a:rPr lang="en-GB" sz="2500" b="1" dirty="0"/>
              <a:t>Test hypotheses </a:t>
            </a:r>
            <a:r>
              <a:rPr lang="en-GB" sz="2500" dirty="0"/>
              <a:t>in the </a:t>
            </a:r>
            <a:r>
              <a:rPr lang="en-GB" sz="2500" b="1" dirty="0"/>
              <a:t>small sample sizes regime </a:t>
            </a:r>
            <a:r>
              <a:rPr lang="en-GB" sz="2500" dirty="0"/>
              <a:t>when the </a:t>
            </a:r>
            <a:r>
              <a:rPr lang="en-GB" sz="2500" dirty="0" err="1"/>
              <a:t>i.i.d</a:t>
            </a:r>
            <a:r>
              <a:rPr lang="en-GB" sz="2500" dirty="0"/>
              <a:t>. data samples have a </a:t>
            </a:r>
            <a:r>
              <a:rPr lang="en-GB" sz="2500" b="1" dirty="0"/>
              <a:t>Gaussian distribution.</a:t>
            </a:r>
          </a:p>
          <a:p>
            <a:r>
              <a:rPr lang="en-GB" sz="2500" dirty="0"/>
              <a:t>Understand </a:t>
            </a:r>
            <a:r>
              <a:rPr lang="en-GB" sz="2500" b="1" dirty="0"/>
              <a:t>convergence</a:t>
            </a:r>
            <a:r>
              <a:rPr lang="en-GB" sz="2500" dirty="0"/>
              <a:t> of the </a:t>
            </a:r>
            <a:r>
              <a:rPr lang="en-GB" sz="2500" b="1" dirty="0"/>
              <a:t>Student's t distribution </a:t>
            </a:r>
            <a:r>
              <a:rPr lang="en-GB" sz="2500" dirty="0"/>
              <a:t>to the standard normal distribution as the </a:t>
            </a:r>
            <a:r>
              <a:rPr lang="en-GB" sz="2500" b="1" dirty="0"/>
              <a:t>sample size increases</a:t>
            </a:r>
            <a:r>
              <a:rPr lang="en-GB" sz="2500" dirty="0"/>
              <a:t>.</a:t>
            </a:r>
          </a:p>
        </p:txBody>
      </p:sp>
    </p:spTree>
    <p:extLst>
      <p:ext uri="{BB962C8B-B14F-4D97-AF65-F5344CB8AC3E}">
        <p14:creationId xmlns:p14="http://schemas.microsoft.com/office/powerpoint/2010/main" val="1092112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Wald's Test Continued</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700" dirty="0"/>
              <a:t>We said earlier                                                 if </a:t>
            </a:r>
            <a:r>
              <a:rPr lang="en-US" sz="2700" dirty="0" err="1"/>
              <a:t>theta_MLE</a:t>
            </a:r>
            <a:r>
              <a:rPr lang="en-US" sz="2700" dirty="0"/>
              <a:t> is close to theta_0 then the  length of vector should be small, to find the length of vector we find its norm</a:t>
            </a:r>
          </a:p>
          <a:p>
            <a:r>
              <a:rPr lang="en-US" sz="2700" dirty="0"/>
              <a:t>So, Wald’s test is about the length of this vector</a:t>
            </a:r>
          </a:p>
          <a:p>
            <a:r>
              <a:rPr lang="en-US" sz="2700" dirty="0"/>
              <a:t>                                      and I is symmetric</a:t>
            </a:r>
          </a:p>
          <a:p>
            <a:r>
              <a:rPr lang="en-US" sz="2700" dirty="0"/>
              <a:t> So, overall multiplication converges to Chi squared distribution with d deg of freed.</a:t>
            </a:r>
          </a:p>
          <a:p>
            <a:endParaRPr lang="en-US" sz="2700" dirty="0"/>
          </a:p>
        </p:txBody>
      </p:sp>
      <p:pic>
        <p:nvPicPr>
          <p:cNvPr id="5" name="Picture 4">
            <a:extLst>
              <a:ext uri="{FF2B5EF4-FFF2-40B4-BE49-F238E27FC236}">
                <a16:creationId xmlns:a16="http://schemas.microsoft.com/office/drawing/2014/main" id="{EDAB7D84-3E04-4E47-8B31-0D433428E33B}"/>
              </a:ext>
            </a:extLst>
          </p:cNvPr>
          <p:cNvPicPr>
            <a:picLocks noChangeAspect="1"/>
          </p:cNvPicPr>
          <p:nvPr/>
        </p:nvPicPr>
        <p:blipFill>
          <a:blip r:embed="rId2"/>
          <a:stretch>
            <a:fillRect/>
          </a:stretch>
        </p:blipFill>
        <p:spPr>
          <a:xfrm>
            <a:off x="419464" y="2903144"/>
            <a:ext cx="5573371" cy="3796354"/>
          </a:xfrm>
          <a:prstGeom prst="rect">
            <a:avLst/>
          </a:prstGeom>
          <a:ln>
            <a:solidFill>
              <a:schemeClr val="tx1"/>
            </a:solidFill>
          </a:ln>
        </p:spPr>
      </p:pic>
      <p:pic>
        <p:nvPicPr>
          <p:cNvPr id="6" name="Picture 5">
            <a:extLst>
              <a:ext uri="{FF2B5EF4-FFF2-40B4-BE49-F238E27FC236}">
                <a16:creationId xmlns:a16="http://schemas.microsoft.com/office/drawing/2014/main" id="{24C4D77A-DD2B-4654-B95A-D6A6F2B2A0D1}"/>
              </a:ext>
            </a:extLst>
          </p:cNvPr>
          <p:cNvPicPr>
            <a:picLocks noChangeAspect="1"/>
          </p:cNvPicPr>
          <p:nvPr/>
        </p:nvPicPr>
        <p:blipFill>
          <a:blip r:embed="rId3"/>
          <a:stretch>
            <a:fillRect/>
          </a:stretch>
        </p:blipFill>
        <p:spPr>
          <a:xfrm>
            <a:off x="2574387" y="324507"/>
            <a:ext cx="3561239" cy="643135"/>
          </a:xfrm>
          <a:prstGeom prst="rect">
            <a:avLst/>
          </a:prstGeom>
          <a:ln>
            <a:solidFill>
              <a:schemeClr val="tx1"/>
            </a:solidFill>
          </a:ln>
        </p:spPr>
      </p:pic>
      <p:pic>
        <p:nvPicPr>
          <p:cNvPr id="7" name="Picture 6">
            <a:extLst>
              <a:ext uri="{FF2B5EF4-FFF2-40B4-BE49-F238E27FC236}">
                <a16:creationId xmlns:a16="http://schemas.microsoft.com/office/drawing/2014/main" id="{9272C0A4-49A5-4292-AEDB-822F280D2E82}"/>
              </a:ext>
            </a:extLst>
          </p:cNvPr>
          <p:cNvPicPr>
            <a:picLocks noChangeAspect="1"/>
          </p:cNvPicPr>
          <p:nvPr/>
        </p:nvPicPr>
        <p:blipFill>
          <a:blip r:embed="rId4"/>
          <a:stretch>
            <a:fillRect/>
          </a:stretch>
        </p:blipFill>
        <p:spPr>
          <a:xfrm>
            <a:off x="7121768" y="1268142"/>
            <a:ext cx="3815679" cy="729468"/>
          </a:xfrm>
          <a:prstGeom prst="rect">
            <a:avLst/>
          </a:prstGeom>
          <a:ln>
            <a:solidFill>
              <a:schemeClr val="tx1"/>
            </a:solidFill>
          </a:ln>
        </p:spPr>
      </p:pic>
      <p:pic>
        <p:nvPicPr>
          <p:cNvPr id="8" name="Picture 7">
            <a:extLst>
              <a:ext uri="{FF2B5EF4-FFF2-40B4-BE49-F238E27FC236}">
                <a16:creationId xmlns:a16="http://schemas.microsoft.com/office/drawing/2014/main" id="{3A8DD71B-7F47-4EC2-8F64-70C91F175872}"/>
              </a:ext>
            </a:extLst>
          </p:cNvPr>
          <p:cNvPicPr>
            <a:picLocks noChangeAspect="1"/>
          </p:cNvPicPr>
          <p:nvPr/>
        </p:nvPicPr>
        <p:blipFill>
          <a:blip r:embed="rId5"/>
          <a:stretch>
            <a:fillRect/>
          </a:stretch>
        </p:blipFill>
        <p:spPr>
          <a:xfrm>
            <a:off x="451778" y="1868950"/>
            <a:ext cx="2769724" cy="520803"/>
          </a:xfrm>
          <a:prstGeom prst="rect">
            <a:avLst/>
          </a:prstGeom>
        </p:spPr>
      </p:pic>
      <p:pic>
        <p:nvPicPr>
          <p:cNvPr id="9" name="Picture 8">
            <a:extLst>
              <a:ext uri="{FF2B5EF4-FFF2-40B4-BE49-F238E27FC236}">
                <a16:creationId xmlns:a16="http://schemas.microsoft.com/office/drawing/2014/main" id="{726B7AAE-5883-498E-BB12-DEF1DD98AAB2}"/>
              </a:ext>
            </a:extLst>
          </p:cNvPr>
          <p:cNvPicPr>
            <a:picLocks noChangeAspect="1"/>
          </p:cNvPicPr>
          <p:nvPr/>
        </p:nvPicPr>
        <p:blipFill>
          <a:blip r:embed="rId6"/>
          <a:stretch>
            <a:fillRect/>
          </a:stretch>
        </p:blipFill>
        <p:spPr>
          <a:xfrm>
            <a:off x="6851367" y="2757999"/>
            <a:ext cx="5076039" cy="927736"/>
          </a:xfrm>
          <a:prstGeom prst="rect">
            <a:avLst/>
          </a:prstGeom>
          <a:ln>
            <a:solidFill>
              <a:schemeClr val="tx1"/>
            </a:solidFill>
          </a:ln>
        </p:spPr>
      </p:pic>
      <p:pic>
        <p:nvPicPr>
          <p:cNvPr id="10" name="Picture 9">
            <a:extLst>
              <a:ext uri="{FF2B5EF4-FFF2-40B4-BE49-F238E27FC236}">
                <a16:creationId xmlns:a16="http://schemas.microsoft.com/office/drawing/2014/main" id="{4CA584B0-CB31-4514-BA97-B06EC7F5E0EF}"/>
              </a:ext>
            </a:extLst>
          </p:cNvPr>
          <p:cNvPicPr>
            <a:picLocks noChangeAspect="1"/>
          </p:cNvPicPr>
          <p:nvPr/>
        </p:nvPicPr>
        <p:blipFill>
          <a:blip r:embed="rId7"/>
          <a:stretch>
            <a:fillRect/>
          </a:stretch>
        </p:blipFill>
        <p:spPr>
          <a:xfrm>
            <a:off x="6203779" y="4062851"/>
            <a:ext cx="5844518" cy="804570"/>
          </a:xfrm>
          <a:prstGeom prst="rect">
            <a:avLst/>
          </a:prstGeom>
          <a:ln>
            <a:solidFill>
              <a:schemeClr val="tx1"/>
            </a:solidFill>
          </a:ln>
        </p:spPr>
      </p:pic>
      <p:pic>
        <p:nvPicPr>
          <p:cNvPr id="11" name="Picture 10">
            <a:extLst>
              <a:ext uri="{FF2B5EF4-FFF2-40B4-BE49-F238E27FC236}">
                <a16:creationId xmlns:a16="http://schemas.microsoft.com/office/drawing/2014/main" id="{ACC3D422-DAF4-43D8-A3C6-4AB11ED62274}"/>
              </a:ext>
            </a:extLst>
          </p:cNvPr>
          <p:cNvPicPr>
            <a:picLocks noChangeAspect="1"/>
          </p:cNvPicPr>
          <p:nvPr/>
        </p:nvPicPr>
        <p:blipFill>
          <a:blip r:embed="rId8"/>
          <a:stretch>
            <a:fillRect/>
          </a:stretch>
        </p:blipFill>
        <p:spPr>
          <a:xfrm>
            <a:off x="6245324" y="5058142"/>
            <a:ext cx="5566966" cy="1427065"/>
          </a:xfrm>
          <a:prstGeom prst="rect">
            <a:avLst/>
          </a:prstGeom>
          <a:ln>
            <a:solidFill>
              <a:schemeClr val="tx1"/>
            </a:solidFill>
          </a:ln>
        </p:spPr>
      </p:pic>
    </p:spTree>
    <p:extLst>
      <p:ext uri="{BB962C8B-B14F-4D97-AF65-F5344CB8AC3E}">
        <p14:creationId xmlns:p14="http://schemas.microsoft.com/office/powerpoint/2010/main" val="31413709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Likelihood Ratio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dirty="0"/>
              <a:t>We are deciding between 2 hypotheses:</a:t>
            </a:r>
          </a:p>
          <a:p>
            <a:r>
              <a:rPr lang="en-US" sz="2500" dirty="0"/>
              <a:t>Setting </a:t>
            </a:r>
            <a:r>
              <a:rPr lang="en-US" sz="2500" b="1" dirty="0"/>
              <a:t>subset</a:t>
            </a:r>
            <a:r>
              <a:rPr lang="en-US" sz="2500" dirty="0"/>
              <a:t> of parameters under H0 equal to something </a:t>
            </a:r>
          </a:p>
          <a:p>
            <a:r>
              <a:rPr lang="en-US" sz="2500" dirty="0"/>
              <a:t>So, using MLE we will find theta’s for specified param under H0</a:t>
            </a:r>
          </a:p>
          <a:p>
            <a:r>
              <a:rPr lang="en-GB" sz="2500" dirty="0"/>
              <a:t>The </a:t>
            </a:r>
            <a:r>
              <a:rPr lang="en-GB" sz="2500" dirty="0" err="1"/>
              <a:t>likel</a:t>
            </a:r>
            <a:r>
              <a:rPr lang="en-GB" sz="2500" dirty="0"/>
              <a:t> ratio test is a natural test in a sit where we only care about </a:t>
            </a:r>
          </a:p>
          <a:p>
            <a:pPr marL="0" indent="0">
              <a:buNone/>
            </a:pPr>
            <a:r>
              <a:rPr lang="en-GB" sz="2500" i="1" dirty="0"/>
              <a:t>Some </a:t>
            </a:r>
            <a:r>
              <a:rPr lang="en-GB" dirty="0"/>
              <a:t>of the unknowns involved in the parameter theta (last d-r)</a:t>
            </a:r>
            <a:endParaRPr lang="en-US" sz="2500" dirty="0"/>
          </a:p>
        </p:txBody>
      </p:sp>
      <p:pic>
        <p:nvPicPr>
          <p:cNvPr id="4" name="Picture 3">
            <a:extLst>
              <a:ext uri="{FF2B5EF4-FFF2-40B4-BE49-F238E27FC236}">
                <a16:creationId xmlns:a16="http://schemas.microsoft.com/office/drawing/2014/main" id="{A800502A-3CAC-41FD-B500-7776E978AD1A}"/>
              </a:ext>
            </a:extLst>
          </p:cNvPr>
          <p:cNvPicPr>
            <a:picLocks noChangeAspect="1"/>
          </p:cNvPicPr>
          <p:nvPr/>
        </p:nvPicPr>
        <p:blipFill>
          <a:blip r:embed="rId2"/>
          <a:stretch>
            <a:fillRect/>
          </a:stretch>
        </p:blipFill>
        <p:spPr>
          <a:xfrm>
            <a:off x="8407939" y="61546"/>
            <a:ext cx="3704638" cy="838786"/>
          </a:xfrm>
          <a:prstGeom prst="rect">
            <a:avLst/>
          </a:prstGeom>
          <a:ln>
            <a:solidFill>
              <a:schemeClr val="tx1"/>
            </a:solidFill>
          </a:ln>
        </p:spPr>
      </p:pic>
      <p:pic>
        <p:nvPicPr>
          <p:cNvPr id="6" name="Picture 5">
            <a:extLst>
              <a:ext uri="{FF2B5EF4-FFF2-40B4-BE49-F238E27FC236}">
                <a16:creationId xmlns:a16="http://schemas.microsoft.com/office/drawing/2014/main" id="{A632248B-1C76-48CA-B3B9-9C4E6C5E6B57}"/>
              </a:ext>
            </a:extLst>
          </p:cNvPr>
          <p:cNvPicPr>
            <a:picLocks noChangeAspect="1"/>
          </p:cNvPicPr>
          <p:nvPr/>
        </p:nvPicPr>
        <p:blipFill>
          <a:blip r:embed="rId3"/>
          <a:stretch>
            <a:fillRect/>
          </a:stretch>
        </p:blipFill>
        <p:spPr>
          <a:xfrm>
            <a:off x="77373" y="2775082"/>
            <a:ext cx="5043268" cy="4061286"/>
          </a:xfrm>
          <a:prstGeom prst="rect">
            <a:avLst/>
          </a:prstGeom>
          <a:ln>
            <a:solidFill>
              <a:schemeClr val="tx1"/>
            </a:solidFill>
          </a:ln>
        </p:spPr>
      </p:pic>
      <p:pic>
        <p:nvPicPr>
          <p:cNvPr id="7" name="Picture 6">
            <a:extLst>
              <a:ext uri="{FF2B5EF4-FFF2-40B4-BE49-F238E27FC236}">
                <a16:creationId xmlns:a16="http://schemas.microsoft.com/office/drawing/2014/main" id="{DAE1A8B3-E22A-485E-829A-74FAD91B3021}"/>
              </a:ext>
            </a:extLst>
          </p:cNvPr>
          <p:cNvPicPr>
            <a:picLocks noChangeAspect="1"/>
          </p:cNvPicPr>
          <p:nvPr/>
        </p:nvPicPr>
        <p:blipFill>
          <a:blip r:embed="rId4"/>
          <a:stretch>
            <a:fillRect/>
          </a:stretch>
        </p:blipFill>
        <p:spPr>
          <a:xfrm>
            <a:off x="5172719" y="2775602"/>
            <a:ext cx="5486400" cy="4040194"/>
          </a:xfrm>
          <a:prstGeom prst="rect">
            <a:avLst/>
          </a:prstGeom>
          <a:ln>
            <a:solidFill>
              <a:schemeClr val="tx1"/>
            </a:solidFill>
          </a:ln>
        </p:spPr>
      </p:pic>
      <p:pic>
        <p:nvPicPr>
          <p:cNvPr id="5" name="Picture 4">
            <a:extLst>
              <a:ext uri="{FF2B5EF4-FFF2-40B4-BE49-F238E27FC236}">
                <a16:creationId xmlns:a16="http://schemas.microsoft.com/office/drawing/2014/main" id="{4B41F55A-8649-49BE-A4FD-DC0E9743BC23}"/>
              </a:ext>
            </a:extLst>
          </p:cNvPr>
          <p:cNvPicPr>
            <a:picLocks noChangeAspect="1"/>
          </p:cNvPicPr>
          <p:nvPr/>
        </p:nvPicPr>
        <p:blipFill>
          <a:blip r:embed="rId5"/>
          <a:stretch>
            <a:fillRect/>
          </a:stretch>
        </p:blipFill>
        <p:spPr>
          <a:xfrm>
            <a:off x="9634976" y="987962"/>
            <a:ext cx="2472616" cy="1921844"/>
          </a:xfrm>
          <a:prstGeom prst="rect">
            <a:avLst/>
          </a:prstGeom>
        </p:spPr>
      </p:pic>
    </p:spTree>
    <p:extLst>
      <p:ext uri="{BB962C8B-B14F-4D97-AF65-F5344CB8AC3E}">
        <p14:creationId xmlns:p14="http://schemas.microsoft.com/office/powerpoint/2010/main" val="28631297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Implicit Hypothesis Testing and the Delta Method</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Implicit hypothesis                    			Delta method</a:t>
            </a:r>
          </a:p>
        </p:txBody>
      </p:sp>
      <p:pic>
        <p:nvPicPr>
          <p:cNvPr id="7" name="Picture 6">
            <a:extLst>
              <a:ext uri="{FF2B5EF4-FFF2-40B4-BE49-F238E27FC236}">
                <a16:creationId xmlns:a16="http://schemas.microsoft.com/office/drawing/2014/main" id="{D12D2DAF-A2E6-40CF-9871-4D118D94BA77}"/>
              </a:ext>
            </a:extLst>
          </p:cNvPr>
          <p:cNvPicPr>
            <a:picLocks noChangeAspect="1"/>
          </p:cNvPicPr>
          <p:nvPr/>
        </p:nvPicPr>
        <p:blipFill>
          <a:blip r:embed="rId2"/>
          <a:stretch>
            <a:fillRect/>
          </a:stretch>
        </p:blipFill>
        <p:spPr>
          <a:xfrm>
            <a:off x="47697" y="939603"/>
            <a:ext cx="6301479" cy="3576125"/>
          </a:xfrm>
          <a:prstGeom prst="rect">
            <a:avLst/>
          </a:prstGeom>
          <a:ln>
            <a:solidFill>
              <a:schemeClr val="tx1"/>
            </a:solidFill>
          </a:ln>
        </p:spPr>
      </p:pic>
      <p:pic>
        <p:nvPicPr>
          <p:cNvPr id="8" name="Picture 7">
            <a:extLst>
              <a:ext uri="{FF2B5EF4-FFF2-40B4-BE49-F238E27FC236}">
                <a16:creationId xmlns:a16="http://schemas.microsoft.com/office/drawing/2014/main" id="{88B7507D-9B61-40EA-A584-0E01149B9F5E}"/>
              </a:ext>
            </a:extLst>
          </p:cNvPr>
          <p:cNvPicPr>
            <a:picLocks noChangeAspect="1"/>
          </p:cNvPicPr>
          <p:nvPr/>
        </p:nvPicPr>
        <p:blipFill>
          <a:blip r:embed="rId3"/>
          <a:stretch>
            <a:fillRect/>
          </a:stretch>
        </p:blipFill>
        <p:spPr>
          <a:xfrm>
            <a:off x="6519275" y="922241"/>
            <a:ext cx="5410128" cy="3677883"/>
          </a:xfrm>
          <a:prstGeom prst="rect">
            <a:avLst/>
          </a:prstGeom>
          <a:ln>
            <a:solidFill>
              <a:schemeClr val="tx1"/>
            </a:solidFill>
          </a:ln>
        </p:spPr>
      </p:pic>
    </p:spTree>
    <p:extLst>
      <p:ext uri="{BB962C8B-B14F-4D97-AF65-F5344CB8AC3E}">
        <p14:creationId xmlns:p14="http://schemas.microsoft.com/office/powerpoint/2010/main" val="19046444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Implicit Hypothesis Testing and the Delta Method</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We put </a:t>
            </a:r>
            <a:r>
              <a:rPr lang="en-US" dirty="0" err="1"/>
              <a:t>theta_hat</a:t>
            </a:r>
            <a:r>
              <a:rPr lang="en-US" dirty="0"/>
              <a:t> because we do not know theta0 (point at which covariance matrix is evaluated), we know only g(theta_0)=0</a:t>
            </a:r>
          </a:p>
        </p:txBody>
      </p:sp>
      <p:pic>
        <p:nvPicPr>
          <p:cNvPr id="4" name="Picture 3">
            <a:extLst>
              <a:ext uri="{FF2B5EF4-FFF2-40B4-BE49-F238E27FC236}">
                <a16:creationId xmlns:a16="http://schemas.microsoft.com/office/drawing/2014/main" id="{558BD798-82F1-4CB6-9E34-22A823773C97}"/>
              </a:ext>
            </a:extLst>
          </p:cNvPr>
          <p:cNvPicPr>
            <a:picLocks noChangeAspect="1"/>
          </p:cNvPicPr>
          <p:nvPr/>
        </p:nvPicPr>
        <p:blipFill>
          <a:blip r:embed="rId2"/>
          <a:stretch>
            <a:fillRect/>
          </a:stretch>
        </p:blipFill>
        <p:spPr>
          <a:xfrm>
            <a:off x="915353" y="1396584"/>
            <a:ext cx="6582728" cy="5251050"/>
          </a:xfrm>
          <a:prstGeom prst="rect">
            <a:avLst/>
          </a:prstGeom>
          <a:ln>
            <a:solidFill>
              <a:schemeClr val="tx1"/>
            </a:solidFill>
          </a:ln>
        </p:spPr>
      </p:pic>
    </p:spTree>
    <p:extLst>
      <p:ext uri="{BB962C8B-B14F-4D97-AF65-F5344CB8AC3E}">
        <p14:creationId xmlns:p14="http://schemas.microsoft.com/office/powerpoint/2010/main" val="3889445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Recitation. Wald's Test versus Likelihood Ratio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dirty="0"/>
              <a:t>Wald’s test is based on square of normalized MLE test</a:t>
            </a:r>
          </a:p>
          <a:p>
            <a:r>
              <a:rPr lang="en-US" sz="2500" dirty="0"/>
              <a:t>Likelihood ratio test is based on ratio of L(H1)/L(Ho) &gt;c we take log of both sides</a:t>
            </a:r>
          </a:p>
        </p:txBody>
      </p:sp>
      <p:pic>
        <p:nvPicPr>
          <p:cNvPr id="4" name="Picture 3">
            <a:extLst>
              <a:ext uri="{FF2B5EF4-FFF2-40B4-BE49-F238E27FC236}">
                <a16:creationId xmlns:a16="http://schemas.microsoft.com/office/drawing/2014/main" id="{88C896BC-8237-4AB0-9C8E-AB9C23E30962}"/>
              </a:ext>
            </a:extLst>
          </p:cNvPr>
          <p:cNvPicPr>
            <a:picLocks noChangeAspect="1"/>
          </p:cNvPicPr>
          <p:nvPr/>
        </p:nvPicPr>
        <p:blipFill>
          <a:blip r:embed="rId2"/>
          <a:stretch>
            <a:fillRect/>
          </a:stretch>
        </p:blipFill>
        <p:spPr>
          <a:xfrm>
            <a:off x="103529" y="1436370"/>
            <a:ext cx="5902280" cy="5062904"/>
          </a:xfrm>
          <a:prstGeom prst="rect">
            <a:avLst/>
          </a:prstGeom>
        </p:spPr>
      </p:pic>
      <p:pic>
        <p:nvPicPr>
          <p:cNvPr id="5" name="Picture 4">
            <a:extLst>
              <a:ext uri="{FF2B5EF4-FFF2-40B4-BE49-F238E27FC236}">
                <a16:creationId xmlns:a16="http://schemas.microsoft.com/office/drawing/2014/main" id="{351A6E7B-9B05-401C-B8D6-2750BC016E39}"/>
              </a:ext>
            </a:extLst>
          </p:cNvPr>
          <p:cNvPicPr>
            <a:picLocks noChangeAspect="1"/>
          </p:cNvPicPr>
          <p:nvPr/>
        </p:nvPicPr>
        <p:blipFill>
          <a:blip r:embed="rId3"/>
          <a:stretch>
            <a:fillRect/>
          </a:stretch>
        </p:blipFill>
        <p:spPr>
          <a:xfrm>
            <a:off x="6187953" y="1408673"/>
            <a:ext cx="5727383" cy="5237265"/>
          </a:xfrm>
          <a:prstGeom prst="rect">
            <a:avLst/>
          </a:prstGeom>
        </p:spPr>
      </p:pic>
    </p:spTree>
    <p:extLst>
      <p:ext uri="{BB962C8B-B14F-4D97-AF65-F5344CB8AC3E}">
        <p14:creationId xmlns:p14="http://schemas.microsoft.com/office/powerpoint/2010/main" val="1436377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Recitation. Wald's Test versus Likelihood Ratio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a</a:t>
            </a:r>
          </a:p>
        </p:txBody>
      </p:sp>
      <p:pic>
        <p:nvPicPr>
          <p:cNvPr id="4" name="Picture 3">
            <a:extLst>
              <a:ext uri="{FF2B5EF4-FFF2-40B4-BE49-F238E27FC236}">
                <a16:creationId xmlns:a16="http://schemas.microsoft.com/office/drawing/2014/main" id="{1915FAC5-8979-4C18-AFDF-C2DDA8D30365}"/>
              </a:ext>
            </a:extLst>
          </p:cNvPr>
          <p:cNvPicPr>
            <a:picLocks noChangeAspect="1"/>
          </p:cNvPicPr>
          <p:nvPr/>
        </p:nvPicPr>
        <p:blipFill>
          <a:blip r:embed="rId2"/>
          <a:stretch>
            <a:fillRect/>
          </a:stretch>
        </p:blipFill>
        <p:spPr>
          <a:xfrm>
            <a:off x="56121" y="1210627"/>
            <a:ext cx="6091458" cy="5265727"/>
          </a:xfrm>
          <a:prstGeom prst="rect">
            <a:avLst/>
          </a:prstGeom>
        </p:spPr>
      </p:pic>
      <p:pic>
        <p:nvPicPr>
          <p:cNvPr id="5" name="Picture 4">
            <a:extLst>
              <a:ext uri="{FF2B5EF4-FFF2-40B4-BE49-F238E27FC236}">
                <a16:creationId xmlns:a16="http://schemas.microsoft.com/office/drawing/2014/main" id="{ACAD84EE-BE1B-434B-890E-6BCCE9D405C8}"/>
              </a:ext>
            </a:extLst>
          </p:cNvPr>
          <p:cNvPicPr>
            <a:picLocks noChangeAspect="1"/>
          </p:cNvPicPr>
          <p:nvPr/>
        </p:nvPicPr>
        <p:blipFill>
          <a:blip r:embed="rId3"/>
          <a:stretch>
            <a:fillRect/>
          </a:stretch>
        </p:blipFill>
        <p:spPr>
          <a:xfrm>
            <a:off x="6143326" y="1224987"/>
            <a:ext cx="5983962" cy="4345819"/>
          </a:xfrm>
          <a:prstGeom prst="rect">
            <a:avLst/>
          </a:prstGeom>
        </p:spPr>
      </p:pic>
    </p:spTree>
    <p:extLst>
      <p:ext uri="{BB962C8B-B14F-4D97-AF65-F5344CB8AC3E}">
        <p14:creationId xmlns:p14="http://schemas.microsoft.com/office/powerpoint/2010/main" val="1376143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Lecture 15. </a:t>
            </a:r>
            <a:r>
              <a:rPr lang="en-GB" b="1" dirty="0"/>
              <a:t>Goodness of Fit Test for Discrete Distributions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pPr marL="0" indent="0">
              <a:buNone/>
            </a:pPr>
            <a:r>
              <a:rPr lang="en-GB" dirty="0"/>
              <a:t>At the end of this lecture, you will be able to do the following:</a:t>
            </a:r>
          </a:p>
          <a:p>
            <a:r>
              <a:rPr lang="en-GB" dirty="0"/>
              <a:t>Understand the </a:t>
            </a:r>
            <a:r>
              <a:rPr lang="en-GB" b="1" dirty="0"/>
              <a:t>difference</a:t>
            </a:r>
            <a:r>
              <a:rPr lang="en-GB" dirty="0"/>
              <a:t> between </a:t>
            </a:r>
            <a:r>
              <a:rPr lang="en-GB" b="1" dirty="0"/>
              <a:t>parameter estimation</a:t>
            </a:r>
            <a:r>
              <a:rPr lang="en-GB" dirty="0"/>
              <a:t>, parametric </a:t>
            </a:r>
            <a:r>
              <a:rPr lang="en-GB" b="1" dirty="0"/>
              <a:t>hypothesis testing</a:t>
            </a:r>
            <a:r>
              <a:rPr lang="en-GB" dirty="0"/>
              <a:t>, and </a:t>
            </a:r>
            <a:r>
              <a:rPr lang="en-GB" b="1" dirty="0"/>
              <a:t>goodness of fit testing</a:t>
            </a:r>
            <a:r>
              <a:rPr lang="en-GB" dirty="0"/>
              <a:t>.</a:t>
            </a:r>
          </a:p>
          <a:p>
            <a:r>
              <a:rPr lang="en-GB" dirty="0"/>
              <a:t>Know when and how to apply a </a:t>
            </a:r>
            <a:r>
              <a:rPr lang="en-GB" b="1" dirty="0"/>
              <a:t>goodness of fit</a:t>
            </a:r>
            <a:r>
              <a:rPr lang="en-GB" dirty="0"/>
              <a:t> test for </a:t>
            </a:r>
            <a:r>
              <a:rPr lang="en-GB" b="1" dirty="0"/>
              <a:t>discrete distributions</a:t>
            </a:r>
            <a:r>
              <a:rPr lang="en-GB" dirty="0"/>
              <a:t>.</a:t>
            </a:r>
          </a:p>
          <a:p>
            <a:r>
              <a:rPr lang="en-GB" dirty="0"/>
              <a:t>Understand the </a:t>
            </a:r>
            <a:r>
              <a:rPr lang="en-GB" b="1" dirty="0"/>
              <a:t>categorical distribution</a:t>
            </a:r>
            <a:r>
              <a:rPr lang="en-GB" dirty="0"/>
              <a:t> , compute probabilities associated with it, and know how to compute </a:t>
            </a:r>
            <a:r>
              <a:rPr lang="en-GB" b="1" dirty="0"/>
              <a:t>likelihoods</a:t>
            </a:r>
            <a:r>
              <a:rPr lang="en-GB" dirty="0"/>
              <a:t> for a categorical distribution.</a:t>
            </a:r>
          </a:p>
          <a:p>
            <a:r>
              <a:rPr lang="en-GB" dirty="0"/>
              <a:t>Use the </a:t>
            </a:r>
            <a:r>
              <a:rPr lang="en-GB" b="1" dirty="0"/>
              <a:t>maximum likelihood estimator</a:t>
            </a:r>
            <a:r>
              <a:rPr lang="en-GB" dirty="0"/>
              <a:t> for the categorical distribution.</a:t>
            </a:r>
          </a:p>
          <a:p>
            <a:endParaRPr lang="en-US" dirty="0"/>
          </a:p>
        </p:txBody>
      </p:sp>
    </p:spTree>
    <p:extLst>
      <p:ext uri="{BB962C8B-B14F-4D97-AF65-F5344CB8AC3E}">
        <p14:creationId xmlns:p14="http://schemas.microsoft.com/office/powerpoint/2010/main" val="1902609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Goodness of Fit Tests: Motivation</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19932" y="461054"/>
            <a:ext cx="12113456" cy="6291438"/>
          </a:xfrm>
        </p:spPr>
        <p:txBody>
          <a:bodyPr>
            <a:normAutofit/>
          </a:bodyPr>
          <a:lstStyle/>
          <a:p>
            <a:r>
              <a:rPr lang="en-US" sz="2500" dirty="0"/>
              <a:t>Goodness of fit tests are non-parametric tests (H0 is like parametric, but Ha is everything else)</a:t>
            </a:r>
          </a:p>
          <a:p>
            <a:r>
              <a:rPr lang="en-US" sz="2500" dirty="0"/>
              <a:t>Let X be a </a:t>
            </a:r>
            <a:r>
              <a:rPr lang="en-US" sz="2500" dirty="0" err="1"/>
              <a:t>r.v.</a:t>
            </a:r>
            <a:r>
              <a:rPr lang="en-US" sz="2500" dirty="0"/>
              <a:t> Given </a:t>
            </a:r>
            <a:r>
              <a:rPr lang="en-US" sz="2500" dirty="0" err="1"/>
              <a:t>iid</a:t>
            </a:r>
            <a:r>
              <a:rPr lang="en-US" sz="2500" dirty="0"/>
              <a:t> copies of X we want to answer the following type of quest</a:t>
            </a:r>
          </a:p>
          <a:p>
            <a:pPr marL="0" indent="0">
              <a:buNone/>
            </a:pPr>
            <a:r>
              <a:rPr lang="en-US" sz="2500" dirty="0"/>
              <a:t> Does X have distribution N(0,1) 2) or U(0,1) or PMF p1=0.3, p2=0.5, p3=0.2</a:t>
            </a:r>
          </a:p>
          <a:p>
            <a:r>
              <a:rPr lang="en-US" sz="2500" dirty="0"/>
              <a:t>These are all goodness of fit tests</a:t>
            </a:r>
          </a:p>
          <a:p>
            <a:r>
              <a:rPr lang="en-US" sz="2500" dirty="0"/>
              <a:t>For testing PMF we can explore following</a:t>
            </a:r>
          </a:p>
          <a:p>
            <a:pPr marL="0" indent="0">
              <a:buNone/>
            </a:pPr>
            <a:r>
              <a:rPr lang="en-US" sz="2500" dirty="0"/>
              <a:t>Problem: is this distribution matches proportion</a:t>
            </a:r>
          </a:p>
          <a:p>
            <a:pPr marL="0" indent="0">
              <a:buNone/>
            </a:pPr>
            <a:r>
              <a:rPr lang="en-US" sz="2500" dirty="0"/>
              <a:t>Of races in population that is p1,p2,p3… = to certain number or there is statistical significance that the data obtained here is statistically diff (not due to random sampling)</a:t>
            </a:r>
          </a:p>
          <a:p>
            <a:r>
              <a:rPr lang="en-GB" sz="2500" dirty="0"/>
              <a:t>The </a:t>
            </a:r>
            <a:r>
              <a:rPr lang="en-GB" sz="2500" b="1" dirty="0"/>
              <a:t>histogram</a:t>
            </a:r>
            <a:r>
              <a:rPr lang="en-GB" sz="2500" dirty="0"/>
              <a:t> is a useful tool for gaining intuition as to what distribution the data follows. In the remainder of this unit, we will develop more rigorous methods to examine whether a particular data set is drawn from a given distribution.</a:t>
            </a:r>
          </a:p>
          <a:p>
            <a:r>
              <a:rPr lang="en-GB" sz="2500" dirty="0"/>
              <a:t>In parametric hypothesis testing we set H0 to some particular distribution in the family of certain P distributions, that is we limit what alternative distributions can be, but in non-parametric (goodness of fit tests) we do not impose any limit</a:t>
            </a:r>
            <a:endParaRPr lang="en-US" sz="2500" dirty="0"/>
          </a:p>
          <a:p>
            <a:pPr marL="0" indent="0">
              <a:buNone/>
            </a:pPr>
            <a:endParaRPr lang="en-US" sz="2500" dirty="0"/>
          </a:p>
          <a:p>
            <a:endParaRPr lang="en-US" dirty="0"/>
          </a:p>
        </p:txBody>
      </p:sp>
      <p:pic>
        <p:nvPicPr>
          <p:cNvPr id="5" name="Picture 4">
            <a:extLst>
              <a:ext uri="{FF2B5EF4-FFF2-40B4-BE49-F238E27FC236}">
                <a16:creationId xmlns:a16="http://schemas.microsoft.com/office/drawing/2014/main" id="{33EE1E4F-F26D-4263-B8B6-FC497A7C555C}"/>
              </a:ext>
            </a:extLst>
          </p:cNvPr>
          <p:cNvPicPr>
            <a:picLocks noChangeAspect="1"/>
          </p:cNvPicPr>
          <p:nvPr/>
        </p:nvPicPr>
        <p:blipFill>
          <a:blip r:embed="rId2"/>
          <a:stretch>
            <a:fillRect/>
          </a:stretch>
        </p:blipFill>
        <p:spPr>
          <a:xfrm>
            <a:off x="7056853" y="2285486"/>
            <a:ext cx="5135147" cy="1345997"/>
          </a:xfrm>
          <a:prstGeom prst="rect">
            <a:avLst/>
          </a:prstGeom>
        </p:spPr>
      </p:pic>
    </p:spTree>
    <p:extLst>
      <p:ext uri="{BB962C8B-B14F-4D97-AF65-F5344CB8AC3E}">
        <p14:creationId xmlns:p14="http://schemas.microsoft.com/office/powerpoint/2010/main" val="15666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The Probability Simplex</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dirty="0"/>
              <a:t>A1… </a:t>
            </a:r>
            <a:r>
              <a:rPr lang="en-US" sz="2500" dirty="0" err="1"/>
              <a:t>ak</a:t>
            </a:r>
            <a:r>
              <a:rPr lang="en-US" sz="2500" dirty="0"/>
              <a:t> are set of possible</a:t>
            </a:r>
          </a:p>
          <a:p>
            <a:pPr marL="0" indent="0">
              <a:buNone/>
            </a:pPr>
            <a:r>
              <a:rPr lang="en-US" sz="2500" dirty="0"/>
              <a:t>Values that parameters within</a:t>
            </a:r>
          </a:p>
          <a:p>
            <a:pPr marL="0" indent="0">
              <a:buNone/>
            </a:pPr>
            <a:r>
              <a:rPr lang="en-US" sz="2500" dirty="0"/>
              <a:t>Random variable can take</a:t>
            </a:r>
          </a:p>
          <a:p>
            <a:r>
              <a:rPr lang="en-US" sz="2500" dirty="0" err="1"/>
              <a:t>Delta_k</a:t>
            </a:r>
            <a:r>
              <a:rPr lang="en-US" sz="2500" dirty="0"/>
              <a:t> is the vector of all possible</a:t>
            </a:r>
          </a:p>
          <a:p>
            <a:pPr marL="0" indent="0">
              <a:buNone/>
            </a:pPr>
            <a:r>
              <a:rPr lang="en-US" sz="2500" dirty="0"/>
              <a:t>Values that parameter vector can take</a:t>
            </a:r>
          </a:p>
          <a:p>
            <a:pPr marL="0" indent="0">
              <a:buNone/>
            </a:pPr>
            <a:endParaRPr lang="en-US" sz="2500" dirty="0"/>
          </a:p>
          <a:p>
            <a:pPr marL="0" indent="0">
              <a:buNone/>
            </a:pPr>
            <a:endParaRPr lang="en-US" sz="2500" dirty="0"/>
          </a:p>
          <a:p>
            <a:pPr marL="0" indent="0">
              <a:buNone/>
            </a:pPr>
            <a:r>
              <a:rPr lang="en-US" sz="2500" dirty="0"/>
              <a:t>So, prob simplex is when parameter is vector in </a:t>
            </a:r>
            <a:r>
              <a:rPr lang="en-US" sz="2500" dirty="0" err="1"/>
              <a:t>Rk</a:t>
            </a:r>
            <a:endParaRPr lang="en-US" sz="2500" dirty="0"/>
          </a:p>
          <a:p>
            <a:r>
              <a:rPr lang="en-US" sz="2500" dirty="0"/>
              <a:t>We can use Wald’s test (which is based on MLE) or likelihood ratio to test whether p=p0</a:t>
            </a:r>
          </a:p>
          <a:p>
            <a:r>
              <a:rPr lang="en-US" sz="2500" dirty="0"/>
              <a:t>To apply these methods we need PMF/PDF (for Wald we need Fisher I; for LR likelihood f)</a:t>
            </a:r>
          </a:p>
          <a:p>
            <a:endParaRPr lang="en-US" sz="2500" dirty="0"/>
          </a:p>
        </p:txBody>
      </p:sp>
      <p:pic>
        <p:nvPicPr>
          <p:cNvPr id="4" name="Picture 3">
            <a:extLst>
              <a:ext uri="{FF2B5EF4-FFF2-40B4-BE49-F238E27FC236}">
                <a16:creationId xmlns:a16="http://schemas.microsoft.com/office/drawing/2014/main" id="{D61637CB-9DB9-4E6E-A595-969BFD995251}"/>
              </a:ext>
            </a:extLst>
          </p:cNvPr>
          <p:cNvPicPr>
            <a:picLocks noChangeAspect="1"/>
          </p:cNvPicPr>
          <p:nvPr/>
        </p:nvPicPr>
        <p:blipFill>
          <a:blip r:embed="rId2"/>
          <a:stretch>
            <a:fillRect/>
          </a:stretch>
        </p:blipFill>
        <p:spPr>
          <a:xfrm>
            <a:off x="4812324" y="504093"/>
            <a:ext cx="1668194" cy="1668194"/>
          </a:xfrm>
          <a:prstGeom prst="rect">
            <a:avLst/>
          </a:prstGeom>
        </p:spPr>
      </p:pic>
      <p:pic>
        <p:nvPicPr>
          <p:cNvPr id="5" name="Picture 4">
            <a:extLst>
              <a:ext uri="{FF2B5EF4-FFF2-40B4-BE49-F238E27FC236}">
                <a16:creationId xmlns:a16="http://schemas.microsoft.com/office/drawing/2014/main" id="{4B6C6273-5165-4784-B0BE-622216F860CD}"/>
              </a:ext>
            </a:extLst>
          </p:cNvPr>
          <p:cNvPicPr>
            <a:picLocks noChangeAspect="1"/>
          </p:cNvPicPr>
          <p:nvPr/>
        </p:nvPicPr>
        <p:blipFill>
          <a:blip r:embed="rId3"/>
          <a:stretch>
            <a:fillRect/>
          </a:stretch>
        </p:blipFill>
        <p:spPr>
          <a:xfrm>
            <a:off x="6569617" y="520651"/>
            <a:ext cx="5580990" cy="2504758"/>
          </a:xfrm>
          <a:prstGeom prst="rect">
            <a:avLst/>
          </a:prstGeom>
          <a:ln>
            <a:solidFill>
              <a:schemeClr val="tx1"/>
            </a:solidFill>
          </a:ln>
        </p:spPr>
      </p:pic>
      <p:pic>
        <p:nvPicPr>
          <p:cNvPr id="6" name="Picture 5">
            <a:extLst>
              <a:ext uri="{FF2B5EF4-FFF2-40B4-BE49-F238E27FC236}">
                <a16:creationId xmlns:a16="http://schemas.microsoft.com/office/drawing/2014/main" id="{B77ACF9D-03F9-43E0-972C-BEEB1BFC4B03}"/>
              </a:ext>
            </a:extLst>
          </p:cNvPr>
          <p:cNvPicPr>
            <a:picLocks noChangeAspect="1"/>
          </p:cNvPicPr>
          <p:nvPr/>
        </p:nvPicPr>
        <p:blipFill>
          <a:blip r:embed="rId4"/>
          <a:stretch>
            <a:fillRect/>
          </a:stretch>
        </p:blipFill>
        <p:spPr>
          <a:xfrm>
            <a:off x="28136" y="3069907"/>
            <a:ext cx="10344261" cy="559558"/>
          </a:xfrm>
          <a:prstGeom prst="rect">
            <a:avLst/>
          </a:prstGeom>
          <a:ln>
            <a:solidFill>
              <a:schemeClr val="tx1"/>
            </a:solidFill>
          </a:ln>
        </p:spPr>
      </p:pic>
      <p:pic>
        <p:nvPicPr>
          <p:cNvPr id="7" name="Picture 6">
            <a:extLst>
              <a:ext uri="{FF2B5EF4-FFF2-40B4-BE49-F238E27FC236}">
                <a16:creationId xmlns:a16="http://schemas.microsoft.com/office/drawing/2014/main" id="{580E1410-1578-4E8B-8081-D0A566AAFB3E}"/>
              </a:ext>
            </a:extLst>
          </p:cNvPr>
          <p:cNvPicPr>
            <a:picLocks noChangeAspect="1"/>
          </p:cNvPicPr>
          <p:nvPr/>
        </p:nvPicPr>
        <p:blipFill>
          <a:blip r:embed="rId5"/>
          <a:stretch>
            <a:fillRect/>
          </a:stretch>
        </p:blipFill>
        <p:spPr>
          <a:xfrm>
            <a:off x="7779434" y="3663756"/>
            <a:ext cx="4367606" cy="687812"/>
          </a:xfrm>
          <a:prstGeom prst="rect">
            <a:avLst/>
          </a:prstGeom>
          <a:ln>
            <a:solidFill>
              <a:schemeClr val="tx1"/>
            </a:solidFill>
          </a:ln>
        </p:spPr>
      </p:pic>
    </p:spTree>
    <p:extLst>
      <p:ext uri="{BB962C8B-B14F-4D97-AF65-F5344CB8AC3E}">
        <p14:creationId xmlns:p14="http://schemas.microsoft.com/office/powerpoint/2010/main" val="41151957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The Goodness of Fit Test: Categorical Likelihoods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GB" sz="2600" dirty="0"/>
              <a:t>Categorical is to Bernoulli, </a:t>
            </a:r>
          </a:p>
          <a:p>
            <a:pPr marL="0" indent="0">
              <a:buNone/>
            </a:pPr>
            <a:r>
              <a:rPr lang="en-GB" sz="2600" dirty="0"/>
              <a:t>as in Multinomial is to Binomial.</a:t>
            </a:r>
          </a:p>
          <a:p>
            <a:r>
              <a:rPr lang="en-GB" sz="2600" dirty="0" err="1"/>
              <a:t>Multinomia</a:t>
            </a:r>
            <a:r>
              <a:rPr lang="en-US" sz="2600" dirty="0"/>
              <a:t>l</a:t>
            </a:r>
          </a:p>
          <a:p>
            <a:endParaRPr lang="en-US" sz="2600" dirty="0"/>
          </a:p>
          <a:p>
            <a:r>
              <a:rPr lang="en-US" sz="2600" dirty="0"/>
              <a:t>Categorical</a:t>
            </a:r>
          </a:p>
          <a:p>
            <a:endParaRPr lang="en-US" sz="2600" dirty="0"/>
          </a:p>
          <a:p>
            <a:r>
              <a:rPr lang="en-GB" sz="2600" dirty="0"/>
              <a:t>The maximum likelihood estimator will form the basis of goodness of fit testing for discrete distributions.</a:t>
            </a:r>
          </a:p>
          <a:p>
            <a:r>
              <a:rPr lang="en-GB" sz="2600" dirty="0"/>
              <a:t>MLE for categorical</a:t>
            </a:r>
          </a:p>
          <a:p>
            <a:r>
              <a:rPr lang="en-GB" sz="2600" dirty="0"/>
              <a:t>K-1 unknows</a:t>
            </a:r>
          </a:p>
          <a:p>
            <a:r>
              <a:rPr lang="en-GB" sz="2600" dirty="0"/>
              <a:t>K-1 equations</a:t>
            </a:r>
          </a:p>
        </p:txBody>
      </p:sp>
      <p:pic>
        <p:nvPicPr>
          <p:cNvPr id="5" name="Picture 4">
            <a:extLst>
              <a:ext uri="{FF2B5EF4-FFF2-40B4-BE49-F238E27FC236}">
                <a16:creationId xmlns:a16="http://schemas.microsoft.com/office/drawing/2014/main" id="{C92C33C8-6D82-4400-9C92-0009FD9E8E0D}"/>
              </a:ext>
            </a:extLst>
          </p:cNvPr>
          <p:cNvPicPr>
            <a:picLocks noChangeAspect="1"/>
          </p:cNvPicPr>
          <p:nvPr/>
        </p:nvPicPr>
        <p:blipFill>
          <a:blip r:embed="rId2"/>
          <a:stretch>
            <a:fillRect/>
          </a:stretch>
        </p:blipFill>
        <p:spPr>
          <a:xfrm>
            <a:off x="6710288" y="487237"/>
            <a:ext cx="5402509" cy="2893829"/>
          </a:xfrm>
          <a:prstGeom prst="rect">
            <a:avLst/>
          </a:prstGeom>
          <a:ln>
            <a:solidFill>
              <a:schemeClr val="tx1"/>
            </a:solidFill>
          </a:ln>
        </p:spPr>
      </p:pic>
      <p:pic>
        <p:nvPicPr>
          <p:cNvPr id="6" name="Picture 5">
            <a:extLst>
              <a:ext uri="{FF2B5EF4-FFF2-40B4-BE49-F238E27FC236}">
                <a16:creationId xmlns:a16="http://schemas.microsoft.com/office/drawing/2014/main" id="{8137B370-2850-4D51-A2C6-7F182AFC3D92}"/>
              </a:ext>
            </a:extLst>
          </p:cNvPr>
          <p:cNvPicPr>
            <a:picLocks noChangeAspect="1"/>
          </p:cNvPicPr>
          <p:nvPr/>
        </p:nvPicPr>
        <p:blipFill>
          <a:blip r:embed="rId3"/>
          <a:stretch>
            <a:fillRect/>
          </a:stretch>
        </p:blipFill>
        <p:spPr>
          <a:xfrm>
            <a:off x="6907238" y="3832565"/>
            <a:ext cx="5284762" cy="659222"/>
          </a:xfrm>
          <a:prstGeom prst="rect">
            <a:avLst/>
          </a:prstGeom>
          <a:ln>
            <a:solidFill>
              <a:schemeClr val="tx1"/>
            </a:solidFill>
          </a:ln>
        </p:spPr>
      </p:pic>
      <p:pic>
        <p:nvPicPr>
          <p:cNvPr id="7" name="Picture 6">
            <a:extLst>
              <a:ext uri="{FF2B5EF4-FFF2-40B4-BE49-F238E27FC236}">
                <a16:creationId xmlns:a16="http://schemas.microsoft.com/office/drawing/2014/main" id="{DB3CB8D7-F9A1-4EC5-A588-1BD878C4D4DB}"/>
              </a:ext>
            </a:extLst>
          </p:cNvPr>
          <p:cNvPicPr>
            <a:picLocks noChangeAspect="1"/>
          </p:cNvPicPr>
          <p:nvPr/>
        </p:nvPicPr>
        <p:blipFill>
          <a:blip r:embed="rId4"/>
          <a:stretch>
            <a:fillRect/>
          </a:stretch>
        </p:blipFill>
        <p:spPr>
          <a:xfrm>
            <a:off x="818147" y="1859860"/>
            <a:ext cx="4620128" cy="643551"/>
          </a:xfrm>
          <a:prstGeom prst="rect">
            <a:avLst/>
          </a:prstGeom>
          <a:ln>
            <a:solidFill>
              <a:schemeClr val="tx1"/>
            </a:solidFill>
          </a:ln>
        </p:spPr>
      </p:pic>
      <p:pic>
        <p:nvPicPr>
          <p:cNvPr id="9" name="Picture 8">
            <a:extLst>
              <a:ext uri="{FF2B5EF4-FFF2-40B4-BE49-F238E27FC236}">
                <a16:creationId xmlns:a16="http://schemas.microsoft.com/office/drawing/2014/main" id="{ED4EC74A-DC63-4E40-A07D-CC2561E45430}"/>
              </a:ext>
            </a:extLst>
          </p:cNvPr>
          <p:cNvPicPr>
            <a:picLocks noChangeAspect="1"/>
          </p:cNvPicPr>
          <p:nvPr/>
        </p:nvPicPr>
        <p:blipFill>
          <a:blip r:embed="rId5"/>
          <a:stretch>
            <a:fillRect/>
          </a:stretch>
        </p:blipFill>
        <p:spPr>
          <a:xfrm>
            <a:off x="3430605" y="3790213"/>
            <a:ext cx="3339326" cy="2399570"/>
          </a:xfrm>
          <a:prstGeom prst="rect">
            <a:avLst/>
          </a:prstGeom>
        </p:spPr>
      </p:pic>
      <p:pic>
        <p:nvPicPr>
          <p:cNvPr id="10" name="Picture 9">
            <a:extLst>
              <a:ext uri="{FF2B5EF4-FFF2-40B4-BE49-F238E27FC236}">
                <a16:creationId xmlns:a16="http://schemas.microsoft.com/office/drawing/2014/main" id="{BD155BF2-83C3-4285-A4EF-DCDDD7770ED0}"/>
              </a:ext>
            </a:extLst>
          </p:cNvPr>
          <p:cNvPicPr>
            <a:picLocks noChangeAspect="1"/>
          </p:cNvPicPr>
          <p:nvPr/>
        </p:nvPicPr>
        <p:blipFill>
          <a:blip r:embed="rId6"/>
          <a:stretch>
            <a:fillRect/>
          </a:stretch>
        </p:blipFill>
        <p:spPr>
          <a:xfrm>
            <a:off x="6813082" y="4568774"/>
            <a:ext cx="5378918" cy="1944565"/>
          </a:xfrm>
          <a:prstGeom prst="rect">
            <a:avLst/>
          </a:prstGeom>
        </p:spPr>
      </p:pic>
      <p:pic>
        <p:nvPicPr>
          <p:cNvPr id="11" name="Picture 10">
            <a:extLst>
              <a:ext uri="{FF2B5EF4-FFF2-40B4-BE49-F238E27FC236}">
                <a16:creationId xmlns:a16="http://schemas.microsoft.com/office/drawing/2014/main" id="{CD97265B-1015-4F91-B009-ABB3655E3A9C}"/>
              </a:ext>
            </a:extLst>
          </p:cNvPr>
          <p:cNvPicPr>
            <a:picLocks noChangeAspect="1"/>
          </p:cNvPicPr>
          <p:nvPr/>
        </p:nvPicPr>
        <p:blipFill>
          <a:blip r:embed="rId7"/>
          <a:stretch>
            <a:fillRect/>
          </a:stretch>
        </p:blipFill>
        <p:spPr>
          <a:xfrm>
            <a:off x="112761" y="6203853"/>
            <a:ext cx="1528152" cy="501234"/>
          </a:xfrm>
          <a:prstGeom prst="rect">
            <a:avLst/>
          </a:prstGeom>
        </p:spPr>
      </p:pic>
      <p:pic>
        <p:nvPicPr>
          <p:cNvPr id="12" name="Picture 11">
            <a:extLst>
              <a:ext uri="{FF2B5EF4-FFF2-40B4-BE49-F238E27FC236}">
                <a16:creationId xmlns:a16="http://schemas.microsoft.com/office/drawing/2014/main" id="{D346DD03-CC4F-49ED-9D4F-A856EF5DA38A}"/>
              </a:ext>
            </a:extLst>
          </p:cNvPr>
          <p:cNvPicPr>
            <a:picLocks noChangeAspect="1"/>
          </p:cNvPicPr>
          <p:nvPr/>
        </p:nvPicPr>
        <p:blipFill>
          <a:blip r:embed="rId8"/>
          <a:stretch>
            <a:fillRect/>
          </a:stretch>
        </p:blipFill>
        <p:spPr>
          <a:xfrm>
            <a:off x="1406695" y="6177109"/>
            <a:ext cx="1838325" cy="581025"/>
          </a:xfrm>
          <a:prstGeom prst="rect">
            <a:avLst/>
          </a:prstGeom>
        </p:spPr>
      </p:pic>
    </p:spTree>
    <p:extLst>
      <p:ext uri="{BB962C8B-B14F-4D97-AF65-F5344CB8AC3E}">
        <p14:creationId xmlns:p14="http://schemas.microsoft.com/office/powerpoint/2010/main" val="39513907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Recap and</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92612" y="517326"/>
            <a:ext cx="12033740" cy="6235166"/>
          </a:xfrm>
        </p:spPr>
        <p:txBody>
          <a:bodyPr>
            <a:normAutofit/>
          </a:bodyPr>
          <a:lstStyle/>
          <a:p>
            <a:r>
              <a:rPr lang="en-US" dirty="0"/>
              <a:t>We discussed what is 1) </a:t>
            </a:r>
            <a:r>
              <a:rPr lang="en-US" b="1" dirty="0"/>
              <a:t>H0 and Ha hypotheses are</a:t>
            </a:r>
            <a:r>
              <a:rPr lang="en-US" dirty="0"/>
              <a:t>, 2) </a:t>
            </a:r>
            <a:r>
              <a:rPr lang="en-US" b="1" dirty="0"/>
              <a:t>type 1 and type 2 errors</a:t>
            </a:r>
            <a:r>
              <a:rPr lang="en-US" dirty="0"/>
              <a:t>, 3) </a:t>
            </a:r>
            <a:r>
              <a:rPr lang="en-US" b="1" dirty="0"/>
              <a:t>level</a:t>
            </a:r>
            <a:r>
              <a:rPr lang="en-US" dirty="0"/>
              <a:t> (alpha) and </a:t>
            </a:r>
            <a:r>
              <a:rPr lang="en-US" b="1" dirty="0"/>
              <a:t>power</a:t>
            </a:r>
            <a:r>
              <a:rPr lang="en-US" dirty="0"/>
              <a:t> (1-alpha) 4) p-values and our tests were based on CLT</a:t>
            </a:r>
          </a:p>
          <a:p>
            <a:r>
              <a:rPr lang="en-US" dirty="0"/>
              <a:t>Some </a:t>
            </a:r>
            <a:r>
              <a:rPr lang="en-US" b="1" dirty="0"/>
              <a:t>earlier</a:t>
            </a:r>
            <a:r>
              <a:rPr lang="en-US" dirty="0"/>
              <a:t> facts: 1) </a:t>
            </a:r>
            <a:r>
              <a:rPr lang="en-US" b="1" dirty="0"/>
              <a:t>Linear combination </a:t>
            </a:r>
            <a:r>
              <a:rPr lang="en-US" dirty="0"/>
              <a:t>of Gaussians is Gaussian 2)</a:t>
            </a:r>
          </a:p>
          <a:p>
            <a:pPr marL="0" indent="0">
              <a:buNone/>
            </a:pPr>
            <a:r>
              <a:rPr lang="en-US" dirty="0"/>
              <a:t>When we know </a:t>
            </a:r>
            <a:r>
              <a:rPr lang="en-US" b="1" dirty="0"/>
              <a:t>mean</a:t>
            </a:r>
            <a:r>
              <a:rPr lang="en-US" dirty="0"/>
              <a:t> and </a:t>
            </a:r>
            <a:r>
              <a:rPr lang="en-US" b="1" dirty="0"/>
              <a:t>var</a:t>
            </a:r>
            <a:r>
              <a:rPr lang="en-US" dirty="0"/>
              <a:t> of X and Y, the mean and variance of distribution is exact; however, when we </a:t>
            </a:r>
            <a:r>
              <a:rPr lang="en-US" b="1" dirty="0"/>
              <a:t>estimate</a:t>
            </a:r>
            <a:r>
              <a:rPr lang="en-US" dirty="0"/>
              <a:t> mean and variance </a:t>
            </a:r>
            <a:r>
              <a:rPr lang="en-US" b="1" dirty="0"/>
              <a:t>based on sample </a:t>
            </a:r>
            <a:r>
              <a:rPr lang="en-US" dirty="0"/>
              <a:t>we can only talk about its </a:t>
            </a:r>
            <a:r>
              <a:rPr lang="en-US" b="1" dirty="0"/>
              <a:t>convergence</a:t>
            </a:r>
            <a:r>
              <a:rPr lang="en-US" dirty="0"/>
              <a:t> by using </a:t>
            </a:r>
            <a:r>
              <a:rPr lang="en-US" b="1" dirty="0"/>
              <a:t>Law of Large numbers </a:t>
            </a:r>
            <a:r>
              <a:rPr lang="en-US" dirty="0"/>
              <a:t>and </a:t>
            </a:r>
            <a:r>
              <a:rPr lang="en-US" b="1" dirty="0"/>
              <a:t>Slutsky’s theorem  3) Level of a test </a:t>
            </a:r>
            <a:r>
              <a:rPr lang="en-US" dirty="0"/>
              <a:t>is the worst case scenario for alpha (for given n), whereas asymptotic level is a worst case scenario when n -&gt; infinity</a:t>
            </a:r>
          </a:p>
          <a:p>
            <a:r>
              <a:rPr lang="en-US" dirty="0"/>
              <a:t>Our earlier tests were mostly asymptotic (CLT, LLN),So that we can use Gaussians</a:t>
            </a:r>
          </a:p>
          <a:p>
            <a:pPr marL="0" indent="0">
              <a:buNone/>
            </a:pPr>
            <a:endParaRPr lang="en-US" sz="2600" dirty="0"/>
          </a:p>
          <a:p>
            <a:endParaRPr lang="en-US" sz="2600" dirty="0"/>
          </a:p>
        </p:txBody>
      </p:sp>
      <p:pic>
        <p:nvPicPr>
          <p:cNvPr id="5" name="Picture 4">
            <a:extLst>
              <a:ext uri="{FF2B5EF4-FFF2-40B4-BE49-F238E27FC236}">
                <a16:creationId xmlns:a16="http://schemas.microsoft.com/office/drawing/2014/main" id="{5056A612-F24A-4BED-A3ED-3DDDA4777524}"/>
              </a:ext>
            </a:extLst>
          </p:cNvPr>
          <p:cNvPicPr>
            <a:picLocks noChangeAspect="1"/>
          </p:cNvPicPr>
          <p:nvPr/>
        </p:nvPicPr>
        <p:blipFill>
          <a:blip r:embed="rId2"/>
          <a:stretch>
            <a:fillRect/>
          </a:stretch>
        </p:blipFill>
        <p:spPr>
          <a:xfrm>
            <a:off x="10526299" y="1299943"/>
            <a:ext cx="1403106" cy="652147"/>
          </a:xfrm>
          <a:prstGeom prst="rect">
            <a:avLst/>
          </a:prstGeom>
          <a:ln>
            <a:solidFill>
              <a:schemeClr val="tx1"/>
            </a:solidFill>
          </a:ln>
        </p:spPr>
      </p:pic>
      <p:pic>
        <p:nvPicPr>
          <p:cNvPr id="6" name="Picture 5">
            <a:extLst>
              <a:ext uri="{FF2B5EF4-FFF2-40B4-BE49-F238E27FC236}">
                <a16:creationId xmlns:a16="http://schemas.microsoft.com/office/drawing/2014/main" id="{727DACA8-CD17-4D71-A08E-6A7547B4AC6E}"/>
              </a:ext>
            </a:extLst>
          </p:cNvPr>
          <p:cNvPicPr>
            <a:picLocks noChangeAspect="1"/>
          </p:cNvPicPr>
          <p:nvPr/>
        </p:nvPicPr>
        <p:blipFill>
          <a:blip r:embed="rId3"/>
          <a:stretch>
            <a:fillRect/>
          </a:stretch>
        </p:blipFill>
        <p:spPr>
          <a:xfrm>
            <a:off x="6794698" y="5158592"/>
            <a:ext cx="5397302" cy="957795"/>
          </a:xfrm>
          <a:prstGeom prst="rect">
            <a:avLst/>
          </a:prstGeom>
          <a:ln>
            <a:solidFill>
              <a:schemeClr val="tx1"/>
            </a:solidFill>
          </a:ln>
        </p:spPr>
      </p:pic>
    </p:spTree>
    <p:extLst>
      <p:ext uri="{BB962C8B-B14F-4D97-AF65-F5344CB8AC3E}">
        <p14:creationId xmlns:p14="http://schemas.microsoft.com/office/powerpoint/2010/main" val="31240172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Chi-Squared Test for Testing Goodness of Fit of Discrete Distributions</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600" dirty="0"/>
              <a:t>Why k-1 degrees of freedom because our vector is orthogonal to [1,1] vector, as sum of p’s in PMF sum up to 1, so no variance in that direction</a:t>
            </a:r>
          </a:p>
        </p:txBody>
      </p:sp>
      <p:pic>
        <p:nvPicPr>
          <p:cNvPr id="4" name="Picture 3">
            <a:extLst>
              <a:ext uri="{FF2B5EF4-FFF2-40B4-BE49-F238E27FC236}">
                <a16:creationId xmlns:a16="http://schemas.microsoft.com/office/drawing/2014/main" id="{A3C657B9-0C0D-4023-9EFE-9A761427CE3F}"/>
              </a:ext>
            </a:extLst>
          </p:cNvPr>
          <p:cNvPicPr>
            <a:picLocks noChangeAspect="1"/>
          </p:cNvPicPr>
          <p:nvPr/>
        </p:nvPicPr>
        <p:blipFill>
          <a:blip r:embed="rId2"/>
          <a:stretch>
            <a:fillRect/>
          </a:stretch>
        </p:blipFill>
        <p:spPr>
          <a:xfrm>
            <a:off x="213874" y="1325437"/>
            <a:ext cx="6965925" cy="4329772"/>
          </a:xfrm>
          <a:prstGeom prst="rect">
            <a:avLst/>
          </a:prstGeom>
          <a:ln>
            <a:solidFill>
              <a:schemeClr val="tx1"/>
            </a:solidFill>
          </a:ln>
        </p:spPr>
      </p:pic>
      <p:pic>
        <p:nvPicPr>
          <p:cNvPr id="5" name="Picture 4">
            <a:extLst>
              <a:ext uri="{FF2B5EF4-FFF2-40B4-BE49-F238E27FC236}">
                <a16:creationId xmlns:a16="http://schemas.microsoft.com/office/drawing/2014/main" id="{89F80161-474D-44D4-AD23-BDEAF3A23E3C}"/>
              </a:ext>
            </a:extLst>
          </p:cNvPr>
          <p:cNvPicPr>
            <a:picLocks noChangeAspect="1"/>
          </p:cNvPicPr>
          <p:nvPr/>
        </p:nvPicPr>
        <p:blipFill>
          <a:blip r:embed="rId3"/>
          <a:stretch>
            <a:fillRect/>
          </a:stretch>
        </p:blipFill>
        <p:spPr>
          <a:xfrm>
            <a:off x="7427742" y="1339581"/>
            <a:ext cx="4580420" cy="3168931"/>
          </a:xfrm>
          <a:prstGeom prst="rect">
            <a:avLst/>
          </a:prstGeom>
        </p:spPr>
      </p:pic>
      <p:sp>
        <p:nvSpPr>
          <p:cNvPr id="6" name="TextBox 5">
            <a:extLst>
              <a:ext uri="{FF2B5EF4-FFF2-40B4-BE49-F238E27FC236}">
                <a16:creationId xmlns:a16="http://schemas.microsoft.com/office/drawing/2014/main" id="{3E02A09E-BE89-4AE5-8670-E6265852D9A5}"/>
              </a:ext>
            </a:extLst>
          </p:cNvPr>
          <p:cNvSpPr txBox="1"/>
          <p:nvPr/>
        </p:nvSpPr>
        <p:spPr>
          <a:xfrm>
            <a:off x="7258927" y="4529798"/>
            <a:ext cx="4933073" cy="2031325"/>
          </a:xfrm>
          <a:prstGeom prst="rect">
            <a:avLst/>
          </a:prstGeom>
          <a:noFill/>
        </p:spPr>
        <p:txBody>
          <a:bodyPr wrap="square" rtlCol="0">
            <a:spAutoFit/>
          </a:bodyPr>
          <a:lstStyle/>
          <a:p>
            <a:r>
              <a:rPr lang="en-US" sz="2100" dirty="0"/>
              <a:t>2 main points with test statistic</a:t>
            </a:r>
          </a:p>
          <a:p>
            <a:pPr marL="285750" indent="-285750">
              <a:buFont typeface="Arial" panose="020B0604020202020204" pitchFamily="34" charset="0"/>
              <a:buChar char="•"/>
            </a:pPr>
            <a:r>
              <a:rPr lang="en-US" sz="2100" dirty="0"/>
              <a:t>We divide by p not p(1-p) (lower value of test statistics, more conservative)</a:t>
            </a:r>
          </a:p>
          <a:p>
            <a:pPr marL="285750" indent="-285750">
              <a:buFont typeface="Arial" panose="020B0604020202020204" pitchFamily="34" charset="0"/>
              <a:buChar char="•"/>
            </a:pPr>
            <a:r>
              <a:rPr lang="en-US" sz="2100" dirty="0"/>
              <a:t>Distribution has k-1 degrees of freedom (lower critical value to reject, less conservative</a:t>
            </a:r>
          </a:p>
        </p:txBody>
      </p:sp>
    </p:spTree>
    <p:extLst>
      <p:ext uri="{BB962C8B-B14F-4D97-AF65-F5344CB8AC3E}">
        <p14:creationId xmlns:p14="http://schemas.microsoft.com/office/powerpoint/2010/main" val="3128519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Chi-square vs Wald’s test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Wald’s test:</a:t>
            </a:r>
          </a:p>
          <a:p>
            <a:endParaRPr lang="en-US" dirty="0"/>
          </a:p>
          <a:p>
            <a:r>
              <a:rPr lang="en-US" dirty="0"/>
              <a:t>Chi-square test: </a:t>
            </a:r>
          </a:p>
          <a:p>
            <a:endParaRPr lang="en-US" dirty="0"/>
          </a:p>
          <a:p>
            <a:r>
              <a:rPr lang="en-GB" dirty="0"/>
              <a:t>chi-square test is used to determine whether there is a </a:t>
            </a:r>
            <a:r>
              <a:rPr lang="en-GB" dirty="0">
                <a:hlinkClick r:id="rId2" tooltip="Statistical significance"/>
              </a:rPr>
              <a:t>statistically significant</a:t>
            </a:r>
            <a:r>
              <a:rPr lang="en-GB" dirty="0"/>
              <a:t> difference between the expected </a:t>
            </a:r>
            <a:r>
              <a:rPr lang="en-GB" dirty="0">
                <a:hlinkClick r:id="rId3" tooltip="Frequency (statistics)"/>
              </a:rPr>
              <a:t>frequencies</a:t>
            </a:r>
            <a:r>
              <a:rPr lang="en-GB" dirty="0"/>
              <a:t> and the observed frequencies in one or more categories of a </a:t>
            </a:r>
            <a:r>
              <a:rPr lang="en-GB" dirty="0">
                <a:hlinkClick r:id="rId4"/>
              </a:rPr>
              <a:t>contingency table</a:t>
            </a:r>
            <a:r>
              <a:rPr lang="en-US" dirty="0"/>
              <a:t> </a:t>
            </a:r>
          </a:p>
          <a:p>
            <a:r>
              <a:rPr lang="en-US" dirty="0"/>
              <a:t>Wald’s test is based on MLE to do hypothesis testing on parameters that are represented by a vector, if Ho is true then</a:t>
            </a:r>
          </a:p>
          <a:p>
            <a:pPr marL="0" indent="0">
              <a:buNone/>
            </a:pPr>
            <a:r>
              <a:rPr lang="en-US" dirty="0"/>
              <a:t>Length of the vector should be small and</a:t>
            </a:r>
          </a:p>
          <a:p>
            <a:pPr marL="0" indent="0">
              <a:buNone/>
            </a:pPr>
            <a:r>
              <a:rPr lang="en-US" dirty="0"/>
              <a:t>Z^2 -&gt; Chi square distribution</a:t>
            </a:r>
          </a:p>
        </p:txBody>
      </p:sp>
      <p:pic>
        <p:nvPicPr>
          <p:cNvPr id="4" name="Picture 3">
            <a:extLst>
              <a:ext uri="{FF2B5EF4-FFF2-40B4-BE49-F238E27FC236}">
                <a16:creationId xmlns:a16="http://schemas.microsoft.com/office/drawing/2014/main" id="{94F9E7E1-DBF8-42BE-A4E3-F43318E6E64A}"/>
              </a:ext>
            </a:extLst>
          </p:cNvPr>
          <p:cNvPicPr>
            <a:picLocks noChangeAspect="1"/>
          </p:cNvPicPr>
          <p:nvPr/>
        </p:nvPicPr>
        <p:blipFill>
          <a:blip r:embed="rId5"/>
          <a:stretch>
            <a:fillRect/>
          </a:stretch>
        </p:blipFill>
        <p:spPr>
          <a:xfrm>
            <a:off x="6316350" y="485844"/>
            <a:ext cx="2152401" cy="741847"/>
          </a:xfrm>
          <a:prstGeom prst="rect">
            <a:avLst/>
          </a:prstGeom>
          <a:ln>
            <a:solidFill>
              <a:schemeClr val="tx1"/>
            </a:solidFill>
          </a:ln>
        </p:spPr>
      </p:pic>
      <p:pic>
        <p:nvPicPr>
          <p:cNvPr id="5" name="Picture 4">
            <a:extLst>
              <a:ext uri="{FF2B5EF4-FFF2-40B4-BE49-F238E27FC236}">
                <a16:creationId xmlns:a16="http://schemas.microsoft.com/office/drawing/2014/main" id="{0E6E23DA-8B77-4592-BEC6-632AE340CAB1}"/>
              </a:ext>
            </a:extLst>
          </p:cNvPr>
          <p:cNvPicPr>
            <a:picLocks noChangeAspect="1"/>
          </p:cNvPicPr>
          <p:nvPr/>
        </p:nvPicPr>
        <p:blipFill>
          <a:blip r:embed="rId6"/>
          <a:stretch>
            <a:fillRect/>
          </a:stretch>
        </p:blipFill>
        <p:spPr>
          <a:xfrm>
            <a:off x="6359375" y="1321055"/>
            <a:ext cx="2047098" cy="760963"/>
          </a:xfrm>
          <a:prstGeom prst="rect">
            <a:avLst/>
          </a:prstGeom>
          <a:ln>
            <a:solidFill>
              <a:schemeClr val="tx1"/>
            </a:solidFill>
          </a:ln>
        </p:spPr>
      </p:pic>
      <p:pic>
        <p:nvPicPr>
          <p:cNvPr id="6" name="Picture 5">
            <a:extLst>
              <a:ext uri="{FF2B5EF4-FFF2-40B4-BE49-F238E27FC236}">
                <a16:creationId xmlns:a16="http://schemas.microsoft.com/office/drawing/2014/main" id="{B034D0C8-6D9F-45FA-A585-6CF4847618AD}"/>
              </a:ext>
            </a:extLst>
          </p:cNvPr>
          <p:cNvPicPr>
            <a:picLocks noChangeAspect="1"/>
          </p:cNvPicPr>
          <p:nvPr/>
        </p:nvPicPr>
        <p:blipFill>
          <a:blip r:embed="rId7"/>
          <a:stretch>
            <a:fillRect/>
          </a:stretch>
        </p:blipFill>
        <p:spPr>
          <a:xfrm>
            <a:off x="2215587" y="611944"/>
            <a:ext cx="3684419" cy="611945"/>
          </a:xfrm>
          <a:prstGeom prst="rect">
            <a:avLst/>
          </a:prstGeom>
          <a:ln>
            <a:solidFill>
              <a:schemeClr val="tx1"/>
            </a:solidFill>
          </a:ln>
        </p:spPr>
      </p:pic>
      <p:pic>
        <p:nvPicPr>
          <p:cNvPr id="8" name="Picture 7">
            <a:extLst>
              <a:ext uri="{FF2B5EF4-FFF2-40B4-BE49-F238E27FC236}">
                <a16:creationId xmlns:a16="http://schemas.microsoft.com/office/drawing/2014/main" id="{1ACE3993-6B3F-4A44-96BC-A9B8D990F293}"/>
              </a:ext>
            </a:extLst>
          </p:cNvPr>
          <p:cNvPicPr>
            <a:picLocks noChangeAspect="1"/>
          </p:cNvPicPr>
          <p:nvPr/>
        </p:nvPicPr>
        <p:blipFill>
          <a:blip r:embed="rId8"/>
          <a:stretch>
            <a:fillRect/>
          </a:stretch>
        </p:blipFill>
        <p:spPr>
          <a:xfrm>
            <a:off x="7261604" y="4333799"/>
            <a:ext cx="4902260" cy="885314"/>
          </a:xfrm>
          <a:prstGeom prst="rect">
            <a:avLst/>
          </a:prstGeom>
          <a:ln>
            <a:solidFill>
              <a:schemeClr val="tx1"/>
            </a:solidFill>
          </a:ln>
        </p:spPr>
      </p:pic>
      <p:pic>
        <p:nvPicPr>
          <p:cNvPr id="10" name="Picture 9">
            <a:extLst>
              <a:ext uri="{FF2B5EF4-FFF2-40B4-BE49-F238E27FC236}">
                <a16:creationId xmlns:a16="http://schemas.microsoft.com/office/drawing/2014/main" id="{6147A663-81FC-45A7-A458-5310C4AC80CB}"/>
              </a:ext>
            </a:extLst>
          </p:cNvPr>
          <p:cNvPicPr>
            <a:picLocks noChangeAspect="1"/>
          </p:cNvPicPr>
          <p:nvPr/>
        </p:nvPicPr>
        <p:blipFill>
          <a:blip r:embed="rId9"/>
          <a:stretch>
            <a:fillRect/>
          </a:stretch>
        </p:blipFill>
        <p:spPr>
          <a:xfrm>
            <a:off x="6949841" y="5487131"/>
            <a:ext cx="5076039" cy="927736"/>
          </a:xfrm>
          <a:prstGeom prst="rect">
            <a:avLst/>
          </a:prstGeom>
          <a:ln>
            <a:solidFill>
              <a:schemeClr val="tx1"/>
            </a:solidFill>
          </a:ln>
        </p:spPr>
      </p:pic>
      <p:pic>
        <p:nvPicPr>
          <p:cNvPr id="11" name="Picture 10">
            <a:extLst>
              <a:ext uri="{FF2B5EF4-FFF2-40B4-BE49-F238E27FC236}">
                <a16:creationId xmlns:a16="http://schemas.microsoft.com/office/drawing/2014/main" id="{9E0B7B0A-2E72-4D25-B672-FECAEA091C13}"/>
              </a:ext>
            </a:extLst>
          </p:cNvPr>
          <p:cNvPicPr>
            <a:picLocks noChangeAspect="1"/>
          </p:cNvPicPr>
          <p:nvPr/>
        </p:nvPicPr>
        <p:blipFill>
          <a:blip r:embed="rId10"/>
          <a:stretch>
            <a:fillRect/>
          </a:stretch>
        </p:blipFill>
        <p:spPr>
          <a:xfrm>
            <a:off x="9031458" y="395067"/>
            <a:ext cx="1713916" cy="856958"/>
          </a:xfrm>
          <a:prstGeom prst="rect">
            <a:avLst/>
          </a:prstGeom>
          <a:ln>
            <a:solidFill>
              <a:schemeClr val="tx1"/>
            </a:solidFill>
          </a:ln>
        </p:spPr>
      </p:pic>
      <p:pic>
        <p:nvPicPr>
          <p:cNvPr id="12" name="Picture 11">
            <a:extLst>
              <a:ext uri="{FF2B5EF4-FFF2-40B4-BE49-F238E27FC236}">
                <a16:creationId xmlns:a16="http://schemas.microsoft.com/office/drawing/2014/main" id="{4FC2F48C-52C9-4634-8C42-08F7CC8E8182}"/>
              </a:ext>
            </a:extLst>
          </p:cNvPr>
          <p:cNvPicPr>
            <a:picLocks noChangeAspect="1"/>
          </p:cNvPicPr>
          <p:nvPr/>
        </p:nvPicPr>
        <p:blipFill>
          <a:blip r:embed="rId11"/>
          <a:stretch>
            <a:fillRect/>
          </a:stretch>
        </p:blipFill>
        <p:spPr>
          <a:xfrm>
            <a:off x="8911735" y="1455567"/>
            <a:ext cx="2090371" cy="696790"/>
          </a:xfrm>
          <a:prstGeom prst="rect">
            <a:avLst/>
          </a:prstGeom>
          <a:ln>
            <a:solidFill>
              <a:schemeClr val="tx1"/>
            </a:solidFill>
          </a:ln>
        </p:spPr>
      </p:pic>
    </p:spTree>
    <p:extLst>
      <p:ext uri="{BB962C8B-B14F-4D97-AF65-F5344CB8AC3E}">
        <p14:creationId xmlns:p14="http://schemas.microsoft.com/office/powerpoint/2010/main" val="9234218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Chi-Squared Test for a Family of Discrete Distributions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78544" y="622834"/>
            <a:ext cx="12113456" cy="6235166"/>
          </a:xfrm>
        </p:spPr>
        <p:txBody>
          <a:bodyPr/>
          <a:lstStyle/>
          <a:p>
            <a:r>
              <a:rPr lang="en-GB" dirty="0"/>
              <a:t>a</a:t>
            </a:r>
            <a:endParaRPr lang="en-US" dirty="0"/>
          </a:p>
        </p:txBody>
      </p:sp>
      <p:pic>
        <p:nvPicPr>
          <p:cNvPr id="4" name="Picture 3">
            <a:extLst>
              <a:ext uri="{FF2B5EF4-FFF2-40B4-BE49-F238E27FC236}">
                <a16:creationId xmlns:a16="http://schemas.microsoft.com/office/drawing/2014/main" id="{D7B0C805-A02E-4AF4-92B4-8840F5780862}"/>
              </a:ext>
            </a:extLst>
          </p:cNvPr>
          <p:cNvPicPr>
            <a:picLocks noChangeAspect="1"/>
          </p:cNvPicPr>
          <p:nvPr/>
        </p:nvPicPr>
        <p:blipFill>
          <a:blip r:embed="rId2"/>
          <a:stretch>
            <a:fillRect/>
          </a:stretch>
        </p:blipFill>
        <p:spPr>
          <a:xfrm>
            <a:off x="7106969" y="1341703"/>
            <a:ext cx="4977277" cy="1035734"/>
          </a:xfrm>
          <a:prstGeom prst="rect">
            <a:avLst/>
          </a:prstGeom>
          <a:ln>
            <a:solidFill>
              <a:schemeClr val="tx1"/>
            </a:solidFill>
          </a:ln>
        </p:spPr>
      </p:pic>
      <p:pic>
        <p:nvPicPr>
          <p:cNvPr id="5" name="Picture 4">
            <a:extLst>
              <a:ext uri="{FF2B5EF4-FFF2-40B4-BE49-F238E27FC236}">
                <a16:creationId xmlns:a16="http://schemas.microsoft.com/office/drawing/2014/main" id="{7BD7C371-9091-4889-973B-E588FBF9FB70}"/>
              </a:ext>
            </a:extLst>
          </p:cNvPr>
          <p:cNvPicPr>
            <a:picLocks noChangeAspect="1"/>
          </p:cNvPicPr>
          <p:nvPr/>
        </p:nvPicPr>
        <p:blipFill>
          <a:blip r:embed="rId3"/>
          <a:stretch>
            <a:fillRect/>
          </a:stretch>
        </p:blipFill>
        <p:spPr>
          <a:xfrm>
            <a:off x="58247" y="648945"/>
            <a:ext cx="12039969" cy="624127"/>
          </a:xfrm>
          <a:prstGeom prst="rect">
            <a:avLst/>
          </a:prstGeom>
          <a:ln>
            <a:solidFill>
              <a:schemeClr val="tx1"/>
            </a:solidFill>
          </a:ln>
        </p:spPr>
      </p:pic>
      <p:pic>
        <p:nvPicPr>
          <p:cNvPr id="6" name="Picture 5">
            <a:extLst>
              <a:ext uri="{FF2B5EF4-FFF2-40B4-BE49-F238E27FC236}">
                <a16:creationId xmlns:a16="http://schemas.microsoft.com/office/drawing/2014/main" id="{53B96326-0A78-4BA8-AAF7-DA96ABB484F6}"/>
              </a:ext>
            </a:extLst>
          </p:cNvPr>
          <p:cNvPicPr>
            <a:picLocks noChangeAspect="1"/>
          </p:cNvPicPr>
          <p:nvPr/>
        </p:nvPicPr>
        <p:blipFill>
          <a:blip r:embed="rId4"/>
          <a:stretch>
            <a:fillRect/>
          </a:stretch>
        </p:blipFill>
        <p:spPr>
          <a:xfrm>
            <a:off x="42204" y="1442597"/>
            <a:ext cx="5506563" cy="540947"/>
          </a:xfrm>
          <a:prstGeom prst="rect">
            <a:avLst/>
          </a:prstGeom>
          <a:ln>
            <a:solidFill>
              <a:schemeClr val="tx1"/>
            </a:solidFill>
          </a:ln>
        </p:spPr>
      </p:pic>
    </p:spTree>
    <p:extLst>
      <p:ext uri="{BB962C8B-B14F-4D97-AF65-F5344CB8AC3E}">
        <p14:creationId xmlns:p14="http://schemas.microsoft.com/office/powerpoint/2010/main" val="1037429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15. </a:t>
            </a:r>
            <a:r>
              <a:rPr lang="en-GB" b="1" dirty="0"/>
              <a:t>Chi-Squared Goodness of Fit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Suppose we have X1,…, </a:t>
            </a:r>
            <a:r>
              <a:rPr lang="en-US" sz="2400" dirty="0" err="1"/>
              <a:t>Xn</a:t>
            </a:r>
            <a:r>
              <a:rPr lang="en-US" sz="2400" dirty="0"/>
              <a:t> </a:t>
            </a:r>
            <a:r>
              <a:rPr lang="en-US" sz="2400" dirty="0" err="1"/>
              <a:t>iid</a:t>
            </a:r>
            <a:r>
              <a:rPr lang="en-US" sz="2400" dirty="0"/>
              <a:t> with a discrete and finite sample space and we wish to perform hypothesis tests to</a:t>
            </a:r>
          </a:p>
          <a:p>
            <a:r>
              <a:rPr lang="en-US" sz="2400" dirty="0"/>
              <a:t>Task 1: Understand whether the data was generated with a </a:t>
            </a:r>
            <a:r>
              <a:rPr lang="en-US" sz="2400" dirty="0" err="1"/>
              <a:t>distrib</a:t>
            </a:r>
            <a:r>
              <a:rPr lang="en-US" sz="2400" dirty="0"/>
              <a:t> with a particular PMF p0</a:t>
            </a:r>
          </a:p>
          <a:p>
            <a:r>
              <a:rPr lang="en-US" sz="2400" dirty="0"/>
              <a:t>Task 2: </a:t>
            </a:r>
            <a:r>
              <a:rPr lang="en-US" sz="2400" dirty="0" err="1"/>
              <a:t>Underst</a:t>
            </a:r>
            <a:r>
              <a:rPr lang="en-US" sz="2400" dirty="0"/>
              <a:t>. whet data was </a:t>
            </a:r>
            <a:r>
              <a:rPr lang="en-US" sz="2400" dirty="0" err="1"/>
              <a:t>gener</a:t>
            </a:r>
            <a:r>
              <a:rPr lang="en-US" sz="2400" dirty="0"/>
              <a:t> with a </a:t>
            </a:r>
            <a:r>
              <a:rPr lang="en-US" sz="2400" dirty="0" err="1"/>
              <a:t>distrib</a:t>
            </a:r>
            <a:r>
              <a:rPr lang="en-US" sz="2400" dirty="0"/>
              <a:t> of a family of </a:t>
            </a:r>
            <a:r>
              <a:rPr lang="en-US" sz="2400" dirty="0" err="1"/>
              <a:t>distrib</a:t>
            </a:r>
            <a:endParaRPr lang="en-US" sz="2400" dirty="0"/>
          </a:p>
          <a:p>
            <a:r>
              <a:rPr lang="en-US" sz="2400" dirty="0"/>
              <a:t>Categorical statistical model (k discrete outputs, each have some probability pk) </a:t>
            </a:r>
          </a:p>
          <a:p>
            <a:r>
              <a:rPr lang="en-US" sz="2400" dirty="0"/>
              <a:t>Probability simplex is when we have p in </a:t>
            </a:r>
            <a:r>
              <a:rPr lang="en-US" sz="2400" dirty="0" err="1"/>
              <a:t>Rk</a:t>
            </a:r>
            <a:r>
              <a:rPr lang="en-US" sz="2400" dirty="0"/>
              <a:t> 1) </a:t>
            </a:r>
            <a:r>
              <a:rPr lang="en-US" sz="2400" dirty="0" err="1"/>
              <a:t>ps</a:t>
            </a:r>
            <a:r>
              <a:rPr lang="en-US" sz="2400" dirty="0"/>
              <a:t> add to 1 2) all p’s &gt;0</a:t>
            </a:r>
          </a:p>
          <a:p>
            <a:r>
              <a:rPr lang="en-US" sz="2400" dirty="0"/>
              <a:t>In Chi-square goodness of fit test based on some number of copies of </a:t>
            </a:r>
            <a:r>
              <a:rPr lang="en-US" sz="2400" dirty="0" err="1"/>
              <a:t>iid</a:t>
            </a:r>
            <a:r>
              <a:rPr lang="en-US" sz="2400" dirty="0"/>
              <a:t> X</a:t>
            </a:r>
          </a:p>
          <a:p>
            <a:pPr marL="0" indent="0">
              <a:buNone/>
            </a:pPr>
            <a:r>
              <a:rPr lang="en-US" sz="2400" dirty="0"/>
              <a:t>We would like to know if H0: p=p0 or H1: p!=p0</a:t>
            </a:r>
          </a:p>
        </p:txBody>
      </p:sp>
      <p:pic>
        <p:nvPicPr>
          <p:cNvPr id="5" name="Picture 4">
            <a:extLst>
              <a:ext uri="{FF2B5EF4-FFF2-40B4-BE49-F238E27FC236}">
                <a16:creationId xmlns:a16="http://schemas.microsoft.com/office/drawing/2014/main" id="{6EBF2799-9678-4CFA-A974-08B14D4B0323}"/>
              </a:ext>
            </a:extLst>
          </p:cNvPr>
          <p:cNvPicPr>
            <a:picLocks noChangeAspect="1"/>
          </p:cNvPicPr>
          <p:nvPr/>
        </p:nvPicPr>
        <p:blipFill>
          <a:blip r:embed="rId2"/>
          <a:stretch>
            <a:fillRect/>
          </a:stretch>
        </p:blipFill>
        <p:spPr>
          <a:xfrm>
            <a:off x="9136185" y="1684676"/>
            <a:ext cx="3068020" cy="425706"/>
          </a:xfrm>
          <a:prstGeom prst="rect">
            <a:avLst/>
          </a:prstGeom>
          <a:ln>
            <a:solidFill>
              <a:schemeClr val="tx1"/>
            </a:solidFill>
          </a:ln>
        </p:spPr>
      </p:pic>
      <p:pic>
        <p:nvPicPr>
          <p:cNvPr id="6" name="Picture 5">
            <a:extLst>
              <a:ext uri="{FF2B5EF4-FFF2-40B4-BE49-F238E27FC236}">
                <a16:creationId xmlns:a16="http://schemas.microsoft.com/office/drawing/2014/main" id="{9B48554B-7F51-4F28-97C5-12269E5F69F1}"/>
              </a:ext>
            </a:extLst>
          </p:cNvPr>
          <p:cNvPicPr>
            <a:picLocks noChangeAspect="1"/>
          </p:cNvPicPr>
          <p:nvPr/>
        </p:nvPicPr>
        <p:blipFill>
          <a:blip r:embed="rId3"/>
          <a:stretch>
            <a:fillRect/>
          </a:stretch>
        </p:blipFill>
        <p:spPr>
          <a:xfrm>
            <a:off x="10650997" y="2151843"/>
            <a:ext cx="1512867" cy="366273"/>
          </a:xfrm>
          <a:prstGeom prst="rect">
            <a:avLst/>
          </a:prstGeom>
          <a:ln>
            <a:solidFill>
              <a:schemeClr val="tx1"/>
            </a:solidFill>
          </a:ln>
        </p:spPr>
      </p:pic>
      <p:pic>
        <p:nvPicPr>
          <p:cNvPr id="8" name="Picture 7">
            <a:extLst>
              <a:ext uri="{FF2B5EF4-FFF2-40B4-BE49-F238E27FC236}">
                <a16:creationId xmlns:a16="http://schemas.microsoft.com/office/drawing/2014/main" id="{B156531B-22B1-44F9-B73D-AFFC4139E187}"/>
              </a:ext>
            </a:extLst>
          </p:cNvPr>
          <p:cNvPicPr>
            <a:picLocks noChangeAspect="1"/>
          </p:cNvPicPr>
          <p:nvPr/>
        </p:nvPicPr>
        <p:blipFill>
          <a:blip r:embed="rId4"/>
          <a:stretch>
            <a:fillRect/>
          </a:stretch>
        </p:blipFill>
        <p:spPr>
          <a:xfrm>
            <a:off x="9673539" y="2570357"/>
            <a:ext cx="2490325" cy="834024"/>
          </a:xfrm>
          <a:prstGeom prst="rect">
            <a:avLst/>
          </a:prstGeom>
        </p:spPr>
      </p:pic>
      <p:pic>
        <p:nvPicPr>
          <p:cNvPr id="9" name="Picture 8">
            <a:extLst>
              <a:ext uri="{FF2B5EF4-FFF2-40B4-BE49-F238E27FC236}">
                <a16:creationId xmlns:a16="http://schemas.microsoft.com/office/drawing/2014/main" id="{E56CCFDF-FE1A-4ABD-AD84-A5A96D8C3644}"/>
              </a:ext>
            </a:extLst>
          </p:cNvPr>
          <p:cNvPicPr>
            <a:picLocks noChangeAspect="1"/>
          </p:cNvPicPr>
          <p:nvPr/>
        </p:nvPicPr>
        <p:blipFill>
          <a:blip r:embed="rId5"/>
          <a:stretch>
            <a:fillRect/>
          </a:stretch>
        </p:blipFill>
        <p:spPr>
          <a:xfrm>
            <a:off x="8216118" y="3574951"/>
            <a:ext cx="3707424" cy="2417885"/>
          </a:xfrm>
          <a:prstGeom prst="rect">
            <a:avLst/>
          </a:prstGeom>
        </p:spPr>
      </p:pic>
    </p:spTree>
    <p:extLst>
      <p:ext uri="{BB962C8B-B14F-4D97-AF65-F5344CB8AC3E}">
        <p14:creationId xmlns:p14="http://schemas.microsoft.com/office/powerpoint/2010/main" val="12234307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Reparameterization of the Categorical Statistical Model</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pPr>
              <a:lnSpc>
                <a:spcPct val="100000"/>
              </a:lnSpc>
            </a:pPr>
            <a:r>
              <a:rPr lang="en-US" sz="2600" dirty="0"/>
              <a:t>We cannot apply Wald’s test in its usual</a:t>
            </a:r>
          </a:p>
          <a:p>
            <a:pPr marL="0" indent="0">
              <a:lnSpc>
                <a:spcPct val="100000"/>
              </a:lnSpc>
              <a:buNone/>
            </a:pPr>
            <a:r>
              <a:rPr lang="en-US" sz="2600" dirty="0"/>
              <a:t> form because in p vector the final </a:t>
            </a:r>
            <a:r>
              <a:rPr lang="en-US" sz="2600" dirty="0" err="1"/>
              <a:t>pn</a:t>
            </a:r>
            <a:r>
              <a:rPr lang="en-US" sz="2600" dirty="0"/>
              <a:t> </a:t>
            </a:r>
          </a:p>
          <a:p>
            <a:pPr marL="0" indent="0">
              <a:lnSpc>
                <a:spcPct val="100000"/>
              </a:lnSpc>
              <a:buNone/>
            </a:pPr>
            <a:r>
              <a:rPr lang="en-US" sz="2600" dirty="0"/>
              <a:t>equals to linear combination of earlier p’s </a:t>
            </a:r>
          </a:p>
          <a:p>
            <a:pPr marL="0" indent="0">
              <a:lnSpc>
                <a:spcPct val="100000"/>
              </a:lnSpc>
              <a:buNone/>
            </a:pPr>
            <a:r>
              <a:rPr lang="en-US" sz="2600" dirty="0"/>
              <a:t>and in this case our Fisher inf matrix is </a:t>
            </a:r>
          </a:p>
          <a:p>
            <a:pPr marL="0" indent="0">
              <a:lnSpc>
                <a:spcPct val="100000"/>
              </a:lnSpc>
              <a:buNone/>
            </a:pPr>
            <a:r>
              <a:rPr lang="en-US" sz="2600" dirty="0"/>
              <a:t>non-invertible</a:t>
            </a:r>
          </a:p>
          <a:p>
            <a:r>
              <a:rPr lang="en-US" sz="2400" dirty="0"/>
              <a:t>So, we reparametrize and instead define</a:t>
            </a:r>
          </a:p>
          <a:p>
            <a:pPr marL="0" indent="0">
              <a:buNone/>
            </a:pPr>
            <a:r>
              <a:rPr lang="en-US" sz="2400" dirty="0"/>
              <a:t>New p, p- (k-1) dimensional vector</a:t>
            </a:r>
          </a:p>
          <a:p>
            <a:pPr marL="0" indent="0">
              <a:buNone/>
            </a:pPr>
            <a:r>
              <a:rPr lang="en-US" sz="2400" dirty="0"/>
              <a:t>Not including the vector that is linear</a:t>
            </a:r>
          </a:p>
          <a:p>
            <a:pPr marL="0" indent="0">
              <a:buNone/>
            </a:pPr>
            <a:r>
              <a:rPr lang="en-US" sz="2400" dirty="0"/>
              <a:t>Combination of others</a:t>
            </a:r>
          </a:p>
          <a:p>
            <a:r>
              <a:rPr lang="en-US" sz="2400" dirty="0"/>
              <a:t>After doing this we apply Wald’s</a:t>
            </a:r>
          </a:p>
          <a:p>
            <a:pPr marL="0" indent="0">
              <a:buNone/>
            </a:pPr>
            <a:r>
              <a:rPr lang="en-US" sz="2400" dirty="0"/>
              <a:t>Test and it turns out to be Chi-squared</a:t>
            </a:r>
          </a:p>
          <a:p>
            <a:pPr marL="0" indent="0">
              <a:buNone/>
            </a:pPr>
            <a:r>
              <a:rPr lang="en-US" sz="2400" dirty="0"/>
              <a:t>Test</a:t>
            </a:r>
          </a:p>
          <a:p>
            <a:r>
              <a:rPr lang="en-US" sz="2400" dirty="0"/>
              <a:t>So, overall the only difference is that we change p to p-</a:t>
            </a:r>
          </a:p>
        </p:txBody>
      </p:sp>
      <p:pic>
        <p:nvPicPr>
          <p:cNvPr id="5" name="Picture 4">
            <a:extLst>
              <a:ext uri="{FF2B5EF4-FFF2-40B4-BE49-F238E27FC236}">
                <a16:creationId xmlns:a16="http://schemas.microsoft.com/office/drawing/2014/main" id="{4982A567-D183-4036-A507-3970104989B2}"/>
              </a:ext>
            </a:extLst>
          </p:cNvPr>
          <p:cNvPicPr>
            <a:picLocks noChangeAspect="1"/>
          </p:cNvPicPr>
          <p:nvPr/>
        </p:nvPicPr>
        <p:blipFill>
          <a:blip r:embed="rId2"/>
          <a:stretch>
            <a:fillRect/>
          </a:stretch>
        </p:blipFill>
        <p:spPr>
          <a:xfrm>
            <a:off x="5931877" y="542484"/>
            <a:ext cx="6260123" cy="2948984"/>
          </a:xfrm>
          <a:prstGeom prst="rect">
            <a:avLst/>
          </a:prstGeom>
        </p:spPr>
      </p:pic>
      <p:pic>
        <p:nvPicPr>
          <p:cNvPr id="6" name="Picture 5">
            <a:extLst>
              <a:ext uri="{FF2B5EF4-FFF2-40B4-BE49-F238E27FC236}">
                <a16:creationId xmlns:a16="http://schemas.microsoft.com/office/drawing/2014/main" id="{B28CBA42-BA69-4D65-9866-0E80824DC3F3}"/>
              </a:ext>
            </a:extLst>
          </p:cNvPr>
          <p:cNvPicPr>
            <a:picLocks noChangeAspect="1"/>
          </p:cNvPicPr>
          <p:nvPr/>
        </p:nvPicPr>
        <p:blipFill>
          <a:blip r:embed="rId3"/>
          <a:stretch>
            <a:fillRect/>
          </a:stretch>
        </p:blipFill>
        <p:spPr>
          <a:xfrm>
            <a:off x="4862073" y="3530327"/>
            <a:ext cx="7313311" cy="2448439"/>
          </a:xfrm>
          <a:prstGeom prst="rect">
            <a:avLst/>
          </a:prstGeom>
        </p:spPr>
      </p:pic>
    </p:spTree>
    <p:extLst>
      <p:ext uri="{BB962C8B-B14F-4D97-AF65-F5344CB8AC3E}">
        <p14:creationId xmlns:p14="http://schemas.microsoft.com/office/powerpoint/2010/main" val="398601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600" b="1" dirty="0"/>
              <a:t>MLE and Fisher Information of the Reparametrized Model</a:t>
            </a:r>
            <a:endParaRPr lang="en-US" sz="36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sz="2600" dirty="0"/>
              <a:t>So having changed p to p-,</a:t>
            </a:r>
          </a:p>
          <a:p>
            <a:pPr marL="0" indent="0">
              <a:buNone/>
            </a:pPr>
            <a:r>
              <a:rPr lang="en-US" sz="2600" dirty="0"/>
              <a:t>That is from k to k-1 dimensional</a:t>
            </a:r>
          </a:p>
          <a:p>
            <a:pPr marL="0" indent="0">
              <a:buNone/>
            </a:pPr>
            <a:r>
              <a:rPr lang="en-US" sz="2600" dirty="0"/>
              <a:t>Vector, now we apply Wald’s test</a:t>
            </a:r>
          </a:p>
          <a:p>
            <a:r>
              <a:rPr lang="en-US" sz="2600" dirty="0"/>
              <a:t>For that we need 1) p^ - MLE </a:t>
            </a:r>
            <a:r>
              <a:rPr lang="en-US" sz="2600" dirty="0" err="1"/>
              <a:t>estim</a:t>
            </a:r>
            <a:endParaRPr lang="en-US" sz="2600" dirty="0"/>
          </a:p>
          <a:p>
            <a:pPr marL="0" indent="0">
              <a:buNone/>
            </a:pPr>
            <a:r>
              <a:rPr lang="en-US" sz="2600" dirty="0"/>
              <a:t>Of p 2) Fisher information evaluated</a:t>
            </a:r>
          </a:p>
          <a:p>
            <a:pPr marL="0" indent="0">
              <a:buNone/>
            </a:pPr>
            <a:r>
              <a:rPr lang="en-US" sz="2600" dirty="0"/>
              <a:t>At p^</a:t>
            </a:r>
          </a:p>
          <a:p>
            <a:r>
              <a:rPr lang="en-US" sz="2600" dirty="0"/>
              <a:t>We plug these values and compute</a:t>
            </a:r>
          </a:p>
          <a:p>
            <a:pPr marL="0" indent="0">
              <a:buNone/>
            </a:pPr>
            <a:r>
              <a:rPr lang="en-US" sz="2600" dirty="0"/>
              <a:t>Test statistics</a:t>
            </a:r>
          </a:p>
          <a:p>
            <a:pPr marL="0" indent="0">
              <a:buNone/>
            </a:pPr>
            <a:endParaRPr lang="en-US" dirty="0"/>
          </a:p>
        </p:txBody>
      </p:sp>
      <p:pic>
        <p:nvPicPr>
          <p:cNvPr id="4" name="Picture 3">
            <a:extLst>
              <a:ext uri="{FF2B5EF4-FFF2-40B4-BE49-F238E27FC236}">
                <a16:creationId xmlns:a16="http://schemas.microsoft.com/office/drawing/2014/main" id="{673FE648-60E1-4C57-8823-F64A49998477}"/>
              </a:ext>
            </a:extLst>
          </p:cNvPr>
          <p:cNvPicPr>
            <a:picLocks noChangeAspect="1"/>
          </p:cNvPicPr>
          <p:nvPr/>
        </p:nvPicPr>
        <p:blipFill>
          <a:blip r:embed="rId2"/>
          <a:stretch>
            <a:fillRect/>
          </a:stretch>
        </p:blipFill>
        <p:spPr>
          <a:xfrm>
            <a:off x="5030497" y="548347"/>
            <a:ext cx="7108019" cy="5908724"/>
          </a:xfrm>
          <a:prstGeom prst="rect">
            <a:avLst/>
          </a:prstGeom>
        </p:spPr>
      </p:pic>
    </p:spTree>
    <p:extLst>
      <p:ext uri="{BB962C8B-B14F-4D97-AF65-F5344CB8AC3E}">
        <p14:creationId xmlns:p14="http://schemas.microsoft.com/office/powerpoint/2010/main" val="5467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14068" y="252583"/>
            <a:ext cx="11935268" cy="478938"/>
          </a:xfrm>
        </p:spPr>
        <p:txBody>
          <a:bodyPr>
            <a:noAutofit/>
          </a:bodyPr>
          <a:lstStyle/>
          <a:p>
            <a:r>
              <a:rPr lang="en-GB" sz="2800" b="1" dirty="0"/>
              <a:t>The Chi-Squared Test Statistic and </a:t>
            </a:r>
            <a:r>
              <a:rPr lang="en-GB" sz="2800" b="1" dirty="0" err="1"/>
              <a:t>Asymp</a:t>
            </a:r>
            <a:r>
              <a:rPr lang="en-GB" sz="2800" b="1" dirty="0"/>
              <a:t> Chi-Squared </a:t>
            </a:r>
            <a:r>
              <a:rPr lang="en-GB" sz="2800" b="1" dirty="0" err="1"/>
              <a:t>Distrib</a:t>
            </a:r>
            <a:r>
              <a:rPr lang="en-GB" sz="2800" b="1" dirty="0"/>
              <a:t> from Wald's Test</a:t>
            </a:r>
            <a:br>
              <a:rPr lang="en-GB" b="1" dirty="0"/>
            </a:b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So, if in Wald’s test instead of k dimensional parameter vector p, we use k-1 dimensional vector (so that FI is computable) this leads to Chi-squared test with k-1 degrees of freedom</a:t>
            </a:r>
          </a:p>
        </p:txBody>
      </p:sp>
      <p:pic>
        <p:nvPicPr>
          <p:cNvPr id="4" name="Picture 3">
            <a:extLst>
              <a:ext uri="{FF2B5EF4-FFF2-40B4-BE49-F238E27FC236}">
                <a16:creationId xmlns:a16="http://schemas.microsoft.com/office/drawing/2014/main" id="{7E85B0C4-1C57-4720-A3A1-85E67EB5A0BE}"/>
              </a:ext>
            </a:extLst>
          </p:cNvPr>
          <p:cNvPicPr>
            <a:picLocks noChangeAspect="1"/>
          </p:cNvPicPr>
          <p:nvPr/>
        </p:nvPicPr>
        <p:blipFill>
          <a:blip r:embed="rId2"/>
          <a:stretch>
            <a:fillRect/>
          </a:stretch>
        </p:blipFill>
        <p:spPr>
          <a:xfrm>
            <a:off x="8097432" y="1181097"/>
            <a:ext cx="4017823" cy="1759047"/>
          </a:xfrm>
          <a:prstGeom prst="rect">
            <a:avLst/>
          </a:prstGeom>
        </p:spPr>
      </p:pic>
      <p:pic>
        <p:nvPicPr>
          <p:cNvPr id="5" name="Picture 4">
            <a:extLst>
              <a:ext uri="{FF2B5EF4-FFF2-40B4-BE49-F238E27FC236}">
                <a16:creationId xmlns:a16="http://schemas.microsoft.com/office/drawing/2014/main" id="{F44E075C-12A3-4E38-B5C3-D043CAE374E4}"/>
              </a:ext>
            </a:extLst>
          </p:cNvPr>
          <p:cNvPicPr>
            <a:picLocks noChangeAspect="1"/>
          </p:cNvPicPr>
          <p:nvPr/>
        </p:nvPicPr>
        <p:blipFill>
          <a:blip r:embed="rId3"/>
          <a:stretch>
            <a:fillRect/>
          </a:stretch>
        </p:blipFill>
        <p:spPr>
          <a:xfrm>
            <a:off x="42203" y="1205644"/>
            <a:ext cx="7315199" cy="5593139"/>
          </a:xfrm>
          <a:prstGeom prst="rect">
            <a:avLst/>
          </a:prstGeom>
        </p:spPr>
      </p:pic>
    </p:spTree>
    <p:extLst>
      <p:ext uri="{BB962C8B-B14F-4D97-AF65-F5344CB8AC3E}">
        <p14:creationId xmlns:p14="http://schemas.microsoft.com/office/powerpoint/2010/main" val="724852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Generalization of Chi-Squared Test to a Family of Discrete Distributions</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600" dirty="0"/>
              <a:t>Not equal to particular p0 but to a family of distributions (Binomial, Poisson </a:t>
            </a:r>
            <a:r>
              <a:rPr lang="en-US" sz="2600" dirty="0" err="1"/>
              <a:t>etc</a:t>
            </a:r>
            <a:r>
              <a:rPr lang="en-US" sz="2600" dirty="0"/>
              <a:t>)</a:t>
            </a:r>
          </a:p>
        </p:txBody>
      </p:sp>
      <p:pic>
        <p:nvPicPr>
          <p:cNvPr id="4" name="Picture 3">
            <a:extLst>
              <a:ext uri="{FF2B5EF4-FFF2-40B4-BE49-F238E27FC236}">
                <a16:creationId xmlns:a16="http://schemas.microsoft.com/office/drawing/2014/main" id="{BDFB9953-5CE6-47FD-BA9D-321729DB3294}"/>
              </a:ext>
            </a:extLst>
          </p:cNvPr>
          <p:cNvPicPr>
            <a:picLocks noChangeAspect="1"/>
          </p:cNvPicPr>
          <p:nvPr/>
        </p:nvPicPr>
        <p:blipFill>
          <a:blip r:embed="rId2"/>
          <a:stretch>
            <a:fillRect/>
          </a:stretch>
        </p:blipFill>
        <p:spPr>
          <a:xfrm>
            <a:off x="334620" y="999172"/>
            <a:ext cx="9892592" cy="5737994"/>
          </a:xfrm>
          <a:prstGeom prst="rect">
            <a:avLst/>
          </a:prstGeom>
        </p:spPr>
      </p:pic>
    </p:spTree>
    <p:extLst>
      <p:ext uri="{BB962C8B-B14F-4D97-AF65-F5344CB8AC3E}">
        <p14:creationId xmlns:p14="http://schemas.microsoft.com/office/powerpoint/2010/main" val="4182746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92608" y="336987"/>
            <a:ext cx="11977471" cy="478938"/>
          </a:xfrm>
        </p:spPr>
        <p:txBody>
          <a:bodyPr>
            <a:normAutofit fontScale="90000"/>
          </a:bodyPr>
          <a:lstStyle/>
          <a:p>
            <a:r>
              <a:rPr lang="en-GB" dirty="0"/>
              <a:t> </a:t>
            </a:r>
            <a:r>
              <a:rPr lang="en-GB" sz="4000" dirty="0"/>
              <a:t>Lecture 16: </a:t>
            </a:r>
            <a:r>
              <a:rPr lang="en-GB" sz="4000" b="1" dirty="0"/>
              <a:t>Goodness of Fit Tests Continued</a:t>
            </a:r>
            <a:r>
              <a:rPr lang="en-GB" sz="4000" dirty="0"/>
              <a:t>: Kolmogorov-Smirnov test, Kolmogorov-Lilliefors test, Quantile-Quantile Plots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1139481"/>
            <a:ext cx="12113456" cy="5570808"/>
          </a:xfrm>
        </p:spPr>
        <p:txBody>
          <a:bodyPr/>
          <a:lstStyle/>
          <a:p>
            <a:r>
              <a:rPr lang="en-GB" dirty="0"/>
              <a:t>At the end of this lecture, you will be able to do the following:</a:t>
            </a:r>
            <a:br>
              <a:rPr lang="en-GB" dirty="0"/>
            </a:br>
            <a:endParaRPr lang="en-GB" dirty="0"/>
          </a:p>
          <a:p>
            <a:r>
              <a:rPr lang="en-GB" dirty="0"/>
              <a:t>Compute the </a:t>
            </a:r>
            <a:r>
              <a:rPr lang="en-GB" b="1" dirty="0"/>
              <a:t>empirical cumulative distribution function</a:t>
            </a:r>
            <a:r>
              <a:rPr lang="en-GB" dirty="0"/>
              <a:t> for a given sample.</a:t>
            </a:r>
          </a:p>
          <a:p>
            <a:r>
              <a:rPr lang="en-GB" dirty="0"/>
              <a:t>Perform the </a:t>
            </a:r>
            <a:r>
              <a:rPr lang="en-GB" b="1" dirty="0"/>
              <a:t>Kolmogorov-Smirnov</a:t>
            </a:r>
            <a:r>
              <a:rPr lang="en-GB" dirty="0"/>
              <a:t> test to determine if a dataset has a </a:t>
            </a:r>
            <a:r>
              <a:rPr lang="en-GB" b="1" dirty="0"/>
              <a:t>particular type of distribution.</a:t>
            </a:r>
          </a:p>
          <a:p>
            <a:r>
              <a:rPr lang="en-GB" dirty="0"/>
              <a:t>Perform the </a:t>
            </a:r>
            <a:r>
              <a:rPr lang="en-GB" b="1" dirty="0"/>
              <a:t>Kolmogorov-Lilliefors test</a:t>
            </a:r>
            <a:r>
              <a:rPr lang="en-GB" dirty="0"/>
              <a:t> to test if a sample has a </a:t>
            </a:r>
            <a:r>
              <a:rPr lang="en-GB" b="1" dirty="0"/>
              <a:t>Gaussian distribution.</a:t>
            </a:r>
          </a:p>
          <a:p>
            <a:r>
              <a:rPr lang="en-GB" dirty="0"/>
              <a:t>Construct and interpret the </a:t>
            </a:r>
            <a:r>
              <a:rPr lang="en-GB" b="1" dirty="0"/>
              <a:t>quantile-quantile (QQ) plot</a:t>
            </a:r>
            <a:r>
              <a:rPr lang="en-GB" dirty="0"/>
              <a:t> of a data set.</a:t>
            </a:r>
          </a:p>
          <a:p>
            <a:r>
              <a:rPr lang="en-GB" b="1" dirty="0"/>
              <a:t>Compare and contrast </a:t>
            </a:r>
            <a:r>
              <a:rPr lang="en-GB" dirty="0"/>
              <a:t>the Kolmogorov-Smirnov test, Kolmogorov-Lilliefors test, and the chi-squared goodness of fit test.</a:t>
            </a:r>
          </a:p>
          <a:p>
            <a:endParaRPr lang="en-US" dirty="0"/>
          </a:p>
        </p:txBody>
      </p:sp>
    </p:spTree>
    <p:extLst>
      <p:ext uri="{BB962C8B-B14F-4D97-AF65-F5344CB8AC3E}">
        <p14:creationId xmlns:p14="http://schemas.microsoft.com/office/powerpoint/2010/main" val="12124995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Goodness of fit test; Empirical CDF</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dirty="0"/>
              <a:t>Goodness of fit test (non-parametric) – data comes either from specific </a:t>
            </a:r>
            <a:r>
              <a:rPr lang="en-US" sz="2500" dirty="0" err="1"/>
              <a:t>distrib</a:t>
            </a:r>
            <a:r>
              <a:rPr lang="en-US" sz="2500" dirty="0"/>
              <a:t> or not</a:t>
            </a:r>
          </a:p>
          <a:p>
            <a:r>
              <a:rPr lang="en-US" sz="2500" dirty="0"/>
              <a:t>In discrete case: PMF p H0: p=p0; H1: p!=p0 we use Chi-</a:t>
            </a:r>
            <a:r>
              <a:rPr lang="en-US" sz="2500" dirty="0" err="1"/>
              <a:t>sq</a:t>
            </a:r>
            <a:r>
              <a:rPr lang="en-US" sz="2500" dirty="0"/>
              <a:t> test with k-1 deg of freedom</a:t>
            </a:r>
          </a:p>
          <a:p>
            <a:r>
              <a:rPr lang="en-US" sz="2500" dirty="0"/>
              <a:t>In continuous case: pdf f (such as Gaussian) H0: f0 H1 not f0, clearly chi-</a:t>
            </a:r>
            <a:r>
              <a:rPr lang="en-US" sz="2500" dirty="0" err="1"/>
              <a:t>sq</a:t>
            </a:r>
            <a:r>
              <a:rPr lang="en-US" sz="2500" dirty="0"/>
              <a:t> test does not work because number of deg of freedom is infinite</a:t>
            </a:r>
          </a:p>
          <a:p>
            <a:r>
              <a:rPr lang="en-US" sz="2500" dirty="0"/>
              <a:t>One option is to convert PDF into PMF by introducing bins and sorting sample space intro discrete intervals and apply Chi-square test (is my data coming from this histogram)</a:t>
            </a:r>
          </a:p>
          <a:p>
            <a:r>
              <a:rPr lang="en-US" sz="2500" dirty="0"/>
              <a:t>Parameters to tune are 1) number of bins 2) bins of same size or not – depends on sample size, so that we have enough samples in bins</a:t>
            </a:r>
          </a:p>
          <a:p>
            <a:r>
              <a:rPr lang="en-US" sz="2500" dirty="0"/>
              <a:t>We need more systematic approach for continuous variables vs piecewise constant PDF</a:t>
            </a:r>
          </a:p>
          <a:p>
            <a:endParaRPr lang="en-US" sz="2500" dirty="0"/>
          </a:p>
          <a:p>
            <a:r>
              <a:rPr lang="en-US" sz="2500" dirty="0"/>
              <a:t>We use Exp in place of CDF so that we can replace exp with average</a:t>
            </a:r>
          </a:p>
          <a:p>
            <a:r>
              <a:rPr lang="en-US" sz="2500" dirty="0"/>
              <a:t>Empirical or sample CDF</a:t>
            </a:r>
          </a:p>
        </p:txBody>
      </p:sp>
      <p:pic>
        <p:nvPicPr>
          <p:cNvPr id="5" name="Picture 4">
            <a:extLst>
              <a:ext uri="{FF2B5EF4-FFF2-40B4-BE49-F238E27FC236}">
                <a16:creationId xmlns:a16="http://schemas.microsoft.com/office/drawing/2014/main" id="{FB8A75AD-FEB0-4C1E-9A1C-8DABBF5D5495}"/>
              </a:ext>
            </a:extLst>
          </p:cNvPr>
          <p:cNvPicPr>
            <a:picLocks noChangeAspect="1"/>
          </p:cNvPicPr>
          <p:nvPr/>
        </p:nvPicPr>
        <p:blipFill>
          <a:blip r:embed="rId2"/>
          <a:stretch>
            <a:fillRect/>
          </a:stretch>
        </p:blipFill>
        <p:spPr>
          <a:xfrm>
            <a:off x="9833317" y="4303625"/>
            <a:ext cx="2218007" cy="1323452"/>
          </a:xfrm>
          <a:prstGeom prst="rect">
            <a:avLst/>
          </a:prstGeom>
        </p:spPr>
      </p:pic>
      <p:pic>
        <p:nvPicPr>
          <p:cNvPr id="6" name="Picture 5">
            <a:extLst>
              <a:ext uri="{FF2B5EF4-FFF2-40B4-BE49-F238E27FC236}">
                <a16:creationId xmlns:a16="http://schemas.microsoft.com/office/drawing/2014/main" id="{DD4ACA7B-6E50-4C7C-B770-501B45221D01}"/>
              </a:ext>
            </a:extLst>
          </p:cNvPr>
          <p:cNvPicPr>
            <a:picLocks noChangeAspect="1"/>
          </p:cNvPicPr>
          <p:nvPr/>
        </p:nvPicPr>
        <p:blipFill>
          <a:blip r:embed="rId3"/>
          <a:stretch>
            <a:fillRect/>
          </a:stretch>
        </p:blipFill>
        <p:spPr>
          <a:xfrm>
            <a:off x="61028" y="4307862"/>
            <a:ext cx="3611441" cy="418882"/>
          </a:xfrm>
          <a:prstGeom prst="rect">
            <a:avLst/>
          </a:prstGeom>
        </p:spPr>
      </p:pic>
      <p:pic>
        <p:nvPicPr>
          <p:cNvPr id="7" name="Picture 6">
            <a:extLst>
              <a:ext uri="{FF2B5EF4-FFF2-40B4-BE49-F238E27FC236}">
                <a16:creationId xmlns:a16="http://schemas.microsoft.com/office/drawing/2014/main" id="{E94B9F4D-DD1B-4D17-AF10-C4165F72ABA6}"/>
              </a:ext>
            </a:extLst>
          </p:cNvPr>
          <p:cNvPicPr>
            <a:picLocks noChangeAspect="1"/>
          </p:cNvPicPr>
          <p:nvPr/>
        </p:nvPicPr>
        <p:blipFill>
          <a:blip r:embed="rId4"/>
          <a:stretch>
            <a:fillRect/>
          </a:stretch>
        </p:blipFill>
        <p:spPr>
          <a:xfrm>
            <a:off x="6715967" y="4208070"/>
            <a:ext cx="2443193" cy="591963"/>
          </a:xfrm>
          <a:prstGeom prst="rect">
            <a:avLst/>
          </a:prstGeom>
        </p:spPr>
      </p:pic>
      <p:pic>
        <p:nvPicPr>
          <p:cNvPr id="8" name="Picture 7">
            <a:extLst>
              <a:ext uri="{FF2B5EF4-FFF2-40B4-BE49-F238E27FC236}">
                <a16:creationId xmlns:a16="http://schemas.microsoft.com/office/drawing/2014/main" id="{1393B40F-0F2A-4D7F-BFEF-7084C1023C98}"/>
              </a:ext>
            </a:extLst>
          </p:cNvPr>
          <p:cNvPicPr>
            <a:picLocks noChangeAspect="1"/>
          </p:cNvPicPr>
          <p:nvPr/>
        </p:nvPicPr>
        <p:blipFill>
          <a:blip r:embed="rId5"/>
          <a:stretch>
            <a:fillRect/>
          </a:stretch>
        </p:blipFill>
        <p:spPr>
          <a:xfrm>
            <a:off x="5157861" y="4217814"/>
            <a:ext cx="1494522" cy="566107"/>
          </a:xfrm>
          <a:prstGeom prst="rect">
            <a:avLst/>
          </a:prstGeom>
        </p:spPr>
      </p:pic>
      <p:pic>
        <p:nvPicPr>
          <p:cNvPr id="9" name="Picture 8">
            <a:extLst>
              <a:ext uri="{FF2B5EF4-FFF2-40B4-BE49-F238E27FC236}">
                <a16:creationId xmlns:a16="http://schemas.microsoft.com/office/drawing/2014/main" id="{D27EEB89-012F-4BC0-8518-E0557AD326A5}"/>
              </a:ext>
            </a:extLst>
          </p:cNvPr>
          <p:cNvPicPr>
            <a:picLocks noChangeAspect="1"/>
          </p:cNvPicPr>
          <p:nvPr/>
        </p:nvPicPr>
        <p:blipFill>
          <a:blip r:embed="rId6"/>
          <a:stretch>
            <a:fillRect/>
          </a:stretch>
        </p:blipFill>
        <p:spPr>
          <a:xfrm>
            <a:off x="3648955" y="4279728"/>
            <a:ext cx="1515350" cy="475152"/>
          </a:xfrm>
          <a:prstGeom prst="rect">
            <a:avLst/>
          </a:prstGeom>
        </p:spPr>
      </p:pic>
      <p:pic>
        <p:nvPicPr>
          <p:cNvPr id="11" name="Picture 10">
            <a:extLst>
              <a:ext uri="{FF2B5EF4-FFF2-40B4-BE49-F238E27FC236}">
                <a16:creationId xmlns:a16="http://schemas.microsoft.com/office/drawing/2014/main" id="{A893109A-8E07-42BF-B72D-9EB89CAFCFA1}"/>
              </a:ext>
            </a:extLst>
          </p:cNvPr>
          <p:cNvPicPr>
            <a:picLocks noChangeAspect="1"/>
          </p:cNvPicPr>
          <p:nvPr/>
        </p:nvPicPr>
        <p:blipFill>
          <a:blip r:embed="rId7"/>
          <a:stretch>
            <a:fillRect/>
          </a:stretch>
        </p:blipFill>
        <p:spPr>
          <a:xfrm>
            <a:off x="3607336" y="5230469"/>
            <a:ext cx="2047875" cy="623778"/>
          </a:xfrm>
          <a:prstGeom prst="rect">
            <a:avLst/>
          </a:prstGeom>
        </p:spPr>
      </p:pic>
      <p:pic>
        <p:nvPicPr>
          <p:cNvPr id="12" name="Picture 11">
            <a:extLst>
              <a:ext uri="{FF2B5EF4-FFF2-40B4-BE49-F238E27FC236}">
                <a16:creationId xmlns:a16="http://schemas.microsoft.com/office/drawing/2014/main" id="{41075B7C-BF6F-4255-B450-2ED1D52C3752}"/>
              </a:ext>
            </a:extLst>
          </p:cNvPr>
          <p:cNvPicPr>
            <a:picLocks noChangeAspect="1"/>
          </p:cNvPicPr>
          <p:nvPr/>
        </p:nvPicPr>
        <p:blipFill>
          <a:blip r:embed="rId8"/>
          <a:stretch>
            <a:fillRect/>
          </a:stretch>
        </p:blipFill>
        <p:spPr>
          <a:xfrm>
            <a:off x="5836846" y="5296925"/>
            <a:ext cx="3321222" cy="510957"/>
          </a:xfrm>
          <a:prstGeom prst="rect">
            <a:avLst/>
          </a:prstGeom>
        </p:spPr>
      </p:pic>
    </p:spTree>
    <p:extLst>
      <p:ext uri="{BB962C8B-B14F-4D97-AF65-F5344CB8AC3E}">
        <p14:creationId xmlns:p14="http://schemas.microsoft.com/office/powerpoint/2010/main" val="2696982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Goals for next lectures</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pPr marL="514350" indent="-514350">
              <a:buFont typeface="+mj-lt"/>
              <a:buAutoNum type="arabicPeriod"/>
            </a:pPr>
            <a:r>
              <a:rPr lang="en-US" dirty="0"/>
              <a:t>First new case we will analyze is when </a:t>
            </a:r>
            <a:r>
              <a:rPr lang="en-US" b="1" dirty="0"/>
              <a:t>distribution is Gaussian </a:t>
            </a:r>
            <a:r>
              <a:rPr lang="en-US" dirty="0"/>
              <a:t>but </a:t>
            </a:r>
            <a:r>
              <a:rPr lang="en-US" b="1" dirty="0"/>
              <a:t>variance is unknown</a:t>
            </a:r>
            <a:r>
              <a:rPr lang="en-US" dirty="0"/>
              <a:t>, although in this case there is </a:t>
            </a:r>
            <a:r>
              <a:rPr lang="en-US" b="1" dirty="0"/>
              <a:t>no need for CLT</a:t>
            </a:r>
            <a:r>
              <a:rPr lang="en-US" dirty="0"/>
              <a:t>, we still need some </a:t>
            </a:r>
            <a:r>
              <a:rPr lang="en-US" b="1" dirty="0"/>
              <a:t>replacement for Slutsky </a:t>
            </a:r>
            <a:r>
              <a:rPr lang="en-US" dirty="0"/>
              <a:t>to </a:t>
            </a:r>
            <a:r>
              <a:rPr lang="en-US" b="1" dirty="0"/>
              <a:t>estimate variance- </a:t>
            </a:r>
            <a:r>
              <a:rPr lang="en-US" b="1" dirty="0">
                <a:solidFill>
                  <a:srgbClr val="FF0000"/>
                </a:solidFill>
              </a:rPr>
              <a:t>in this case we use T-test</a:t>
            </a:r>
          </a:p>
          <a:p>
            <a:pPr marL="514350" indent="-514350">
              <a:buFont typeface="+mj-lt"/>
              <a:buAutoNum type="arabicPeriod"/>
            </a:pPr>
            <a:r>
              <a:rPr lang="en-US" dirty="0"/>
              <a:t>2</a:t>
            </a:r>
            <a:r>
              <a:rPr lang="en-US" baseline="30000" dirty="0"/>
              <a:t>nd</a:t>
            </a:r>
            <a:r>
              <a:rPr lang="en-US" dirty="0"/>
              <a:t> case is when we have multiple parameters to estimate and they are not means of some distributions, so we cannot use multivariate CLT, in this case we can use asymptotic results of MLE estimator, this is called Wald’s test</a:t>
            </a:r>
          </a:p>
          <a:p>
            <a:pPr marL="514350" indent="-514350">
              <a:buFont typeface="+mj-lt"/>
              <a:buAutoNum type="arabicPeriod"/>
            </a:pPr>
            <a:r>
              <a:rPr lang="en-US" dirty="0"/>
              <a:t>Other example is when we do tests on multivariate parameters</a:t>
            </a:r>
          </a:p>
          <a:p>
            <a:pPr marL="0" indent="0">
              <a:buNone/>
            </a:pPr>
            <a:r>
              <a:rPr lang="en-US" dirty="0"/>
              <a:t>such as whether </a:t>
            </a:r>
          </a:p>
          <a:p>
            <a:r>
              <a:rPr lang="en-US" sz="2500" dirty="0"/>
              <a:t>All of tests described so far were for parametric models (we conducted tests on some single var or multi var parameters and 1 to 1 correspondence between param and </a:t>
            </a:r>
            <a:r>
              <a:rPr lang="en-US" sz="2500" dirty="0" err="1"/>
              <a:t>distrib</a:t>
            </a:r>
            <a:endParaRPr lang="en-US" sz="2500" dirty="0"/>
          </a:p>
          <a:p>
            <a:pPr marL="0" indent="0">
              <a:buNone/>
            </a:pPr>
            <a:r>
              <a:rPr lang="en-US" sz="2500" dirty="0"/>
              <a:t>4.    More complex tests such as testing whether assumed distribution is correct (e.g. Does my data follow a Gaussian distribution?) – called </a:t>
            </a:r>
            <a:r>
              <a:rPr lang="en-US" sz="2500" b="1" dirty="0"/>
              <a:t>goodness of fit tests, for </a:t>
            </a:r>
            <a:r>
              <a:rPr lang="en-US" sz="2500" dirty="0"/>
              <a:t>PMFs we will use chi-squared tests</a:t>
            </a:r>
          </a:p>
          <a:p>
            <a:r>
              <a:rPr lang="en-US" sz="2500" dirty="0"/>
              <a:t>Test about PDF is not parametric, we do not estimate a finite dimensional parameter</a:t>
            </a:r>
          </a:p>
          <a:p>
            <a:endParaRPr lang="en-US" dirty="0"/>
          </a:p>
        </p:txBody>
      </p:sp>
      <p:pic>
        <p:nvPicPr>
          <p:cNvPr id="5" name="Picture 4">
            <a:extLst>
              <a:ext uri="{FF2B5EF4-FFF2-40B4-BE49-F238E27FC236}">
                <a16:creationId xmlns:a16="http://schemas.microsoft.com/office/drawing/2014/main" id="{C907B484-651D-413E-9B04-D757C0F9BEBF}"/>
              </a:ext>
            </a:extLst>
          </p:cNvPr>
          <p:cNvPicPr>
            <a:picLocks noChangeAspect="1"/>
          </p:cNvPicPr>
          <p:nvPr/>
        </p:nvPicPr>
        <p:blipFill>
          <a:blip r:embed="rId2"/>
          <a:stretch>
            <a:fillRect/>
          </a:stretch>
        </p:blipFill>
        <p:spPr>
          <a:xfrm>
            <a:off x="9829872" y="3037887"/>
            <a:ext cx="1985051" cy="464967"/>
          </a:xfrm>
          <a:prstGeom prst="rect">
            <a:avLst/>
          </a:prstGeom>
          <a:ln>
            <a:solidFill>
              <a:schemeClr val="tx1"/>
            </a:solidFill>
          </a:ln>
        </p:spPr>
      </p:pic>
      <p:pic>
        <p:nvPicPr>
          <p:cNvPr id="6" name="Picture 5">
            <a:extLst>
              <a:ext uri="{FF2B5EF4-FFF2-40B4-BE49-F238E27FC236}">
                <a16:creationId xmlns:a16="http://schemas.microsoft.com/office/drawing/2014/main" id="{86BA7A13-4E6A-49B6-861D-FCBA73379AB7}"/>
              </a:ext>
            </a:extLst>
          </p:cNvPr>
          <p:cNvPicPr>
            <a:picLocks noChangeAspect="1"/>
          </p:cNvPicPr>
          <p:nvPr/>
        </p:nvPicPr>
        <p:blipFill>
          <a:blip r:embed="rId3"/>
          <a:stretch>
            <a:fillRect/>
          </a:stretch>
        </p:blipFill>
        <p:spPr>
          <a:xfrm>
            <a:off x="2673374" y="3624190"/>
            <a:ext cx="780976" cy="328832"/>
          </a:xfrm>
          <a:prstGeom prst="rect">
            <a:avLst/>
          </a:prstGeom>
          <a:ln>
            <a:solidFill>
              <a:schemeClr val="tx1"/>
            </a:solidFill>
          </a:ln>
        </p:spPr>
      </p:pic>
    </p:spTree>
    <p:extLst>
      <p:ext uri="{BB962C8B-B14F-4D97-AF65-F5344CB8AC3E}">
        <p14:creationId xmlns:p14="http://schemas.microsoft.com/office/powerpoint/2010/main" val="1733410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98476" y="449531"/>
            <a:ext cx="11935268" cy="478938"/>
          </a:xfrm>
        </p:spPr>
        <p:txBody>
          <a:bodyPr>
            <a:normAutofit fontScale="90000"/>
          </a:bodyPr>
          <a:lstStyle/>
          <a:p>
            <a:r>
              <a:rPr lang="en-GB" sz="3600" b="1" dirty="0"/>
              <a:t>Consistency of Empirical CDF, Uniform versus Pointwise Convergence, Fundamental Theorem of Statistics</a:t>
            </a:r>
            <a:br>
              <a:rPr lang="en-GB" b="1" dirty="0"/>
            </a:b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1026942"/>
            <a:ext cx="12113456" cy="5725549"/>
          </a:xfrm>
        </p:spPr>
        <p:txBody>
          <a:bodyPr>
            <a:normAutofit/>
          </a:bodyPr>
          <a:lstStyle/>
          <a:p>
            <a:r>
              <a:rPr lang="en-US" sz="2400" dirty="0"/>
              <a:t>CDF fully characterizes the X (distribution)</a:t>
            </a:r>
          </a:p>
          <a:p>
            <a:r>
              <a:rPr lang="en-US" sz="2400" dirty="0"/>
              <a:t>We want to measure how close the true and empirical CDFs are and what are fluctuations of distance given some number of observations (</a:t>
            </a:r>
            <a:r>
              <a:rPr lang="en-US" sz="2400" dirty="0" err="1"/>
              <a:t>Fn</a:t>
            </a:r>
            <a:r>
              <a:rPr lang="en-US" sz="2400" dirty="0"/>
              <a:t>^ (empirical mean) is random function</a:t>
            </a:r>
          </a:p>
          <a:p>
            <a:r>
              <a:rPr lang="en-US" sz="2400" dirty="0"/>
              <a:t>LLN tells us that sample average -&gt; E[X]  and E[X] -&gt; to CDF (consistent</a:t>
            </a:r>
          </a:p>
          <a:p>
            <a:r>
              <a:rPr lang="en-GB" sz="2400" b="1" dirty="0" err="1"/>
              <a:t>Glivenko-Cantelli</a:t>
            </a:r>
            <a:r>
              <a:rPr lang="en-GB" sz="2400" b="1" dirty="0"/>
              <a:t> theorem</a:t>
            </a:r>
            <a:r>
              <a:rPr lang="en-GB" sz="2400" dirty="0"/>
              <a:t> , aka  </a:t>
            </a:r>
            <a:r>
              <a:rPr lang="en-GB" sz="2400" b="1" dirty="0"/>
              <a:t>Fundamental Theorem of Statistics</a:t>
            </a:r>
            <a:r>
              <a:rPr lang="en-US" sz="2000" dirty="0"/>
              <a:t>)</a:t>
            </a:r>
          </a:p>
          <a:p>
            <a:r>
              <a:rPr lang="en-GB" sz="2400" dirty="0"/>
              <a:t>sup ("supremum") means, basically, </a:t>
            </a:r>
            <a:r>
              <a:rPr lang="en-GB" sz="2400" i="1" dirty="0"/>
              <a:t>the largest set we can get as variable varies (worst case)</a:t>
            </a:r>
          </a:p>
          <a:p>
            <a:r>
              <a:rPr lang="en-GB" sz="2400" dirty="0"/>
              <a:t>The </a:t>
            </a:r>
            <a:r>
              <a:rPr lang="en-GB" sz="2400" b="1" dirty="0"/>
              <a:t>supremum (sup) </a:t>
            </a:r>
            <a:r>
              <a:rPr lang="en-GB" sz="2400" dirty="0"/>
              <a:t>of a subset </a:t>
            </a:r>
            <a:r>
              <a:rPr lang="en-GB" sz="2400" i="1" dirty="0"/>
              <a:t>S</a:t>
            </a:r>
            <a:r>
              <a:rPr lang="en-GB" sz="2400" dirty="0"/>
              <a:t> of a partially ordered set </a:t>
            </a:r>
            <a:r>
              <a:rPr lang="en-GB" sz="2400" i="1" dirty="0"/>
              <a:t>T</a:t>
            </a:r>
            <a:r>
              <a:rPr lang="en-GB" sz="2400" dirty="0"/>
              <a:t> is the </a:t>
            </a:r>
            <a:r>
              <a:rPr lang="en-GB" sz="2400" dirty="0">
                <a:hlinkClick r:id="rId2"/>
              </a:rPr>
              <a:t>least element</a:t>
            </a:r>
            <a:r>
              <a:rPr lang="en-GB" sz="2400" dirty="0"/>
              <a:t> in </a:t>
            </a:r>
            <a:r>
              <a:rPr lang="en-GB" sz="2400" i="1" dirty="0"/>
              <a:t>T</a:t>
            </a:r>
            <a:r>
              <a:rPr lang="en-GB" sz="2400" dirty="0"/>
              <a:t> that is greater than or equal to all elements of </a:t>
            </a:r>
            <a:r>
              <a:rPr lang="en-GB" sz="2400" i="1" dirty="0"/>
              <a:t>S</a:t>
            </a:r>
            <a:r>
              <a:rPr lang="en-GB" sz="2400" dirty="0"/>
              <a:t>, if such an element exists.</a:t>
            </a:r>
            <a:r>
              <a:rPr lang="en-GB" sz="2400" baseline="30000" dirty="0"/>
              <a:t> </a:t>
            </a:r>
            <a:r>
              <a:rPr lang="en-GB" sz="2400" dirty="0"/>
              <a:t>Consequently, the supremum is also referred to as the </a:t>
            </a:r>
            <a:r>
              <a:rPr lang="en-GB" sz="2400" i="1" dirty="0"/>
              <a:t>least upper bound</a:t>
            </a:r>
            <a:r>
              <a:rPr lang="en-GB" sz="2400" dirty="0"/>
              <a:t> (or </a:t>
            </a:r>
            <a:r>
              <a:rPr lang="en-GB" sz="2400" i="1" dirty="0"/>
              <a:t>LUB</a:t>
            </a:r>
            <a:r>
              <a:rPr lang="en-GB" sz="2400" dirty="0"/>
              <a:t>).</a:t>
            </a:r>
          </a:p>
          <a:p>
            <a:r>
              <a:rPr lang="en-GB" sz="2400" dirty="0"/>
              <a:t>Why G-C works because t takes values in compact set (small number of</a:t>
            </a:r>
          </a:p>
          <a:p>
            <a:pPr marL="0" indent="0">
              <a:buNone/>
            </a:pPr>
            <a:r>
              <a:rPr lang="en-GB" sz="2400" dirty="0"/>
              <a:t>Values compared to n) – if both are from 2 big sets then problem</a:t>
            </a:r>
          </a:p>
          <a:p>
            <a:endParaRPr lang="en-US" sz="1800" dirty="0"/>
          </a:p>
        </p:txBody>
      </p:sp>
      <p:pic>
        <p:nvPicPr>
          <p:cNvPr id="4" name="Picture 3">
            <a:extLst>
              <a:ext uri="{FF2B5EF4-FFF2-40B4-BE49-F238E27FC236}">
                <a16:creationId xmlns:a16="http://schemas.microsoft.com/office/drawing/2014/main" id="{8BFDE75E-5ECC-4EE9-AA0E-E6F154208B75}"/>
              </a:ext>
            </a:extLst>
          </p:cNvPr>
          <p:cNvPicPr>
            <a:picLocks noChangeAspect="1"/>
          </p:cNvPicPr>
          <p:nvPr/>
        </p:nvPicPr>
        <p:blipFill>
          <a:blip r:embed="rId3"/>
          <a:stretch>
            <a:fillRect/>
          </a:stretch>
        </p:blipFill>
        <p:spPr>
          <a:xfrm>
            <a:off x="9359778" y="2127149"/>
            <a:ext cx="1777292" cy="559777"/>
          </a:xfrm>
          <a:prstGeom prst="rect">
            <a:avLst/>
          </a:prstGeom>
          <a:ln>
            <a:solidFill>
              <a:schemeClr val="tx1"/>
            </a:solidFill>
          </a:ln>
        </p:spPr>
      </p:pic>
      <p:pic>
        <p:nvPicPr>
          <p:cNvPr id="6" name="Picture 5">
            <a:extLst>
              <a:ext uri="{FF2B5EF4-FFF2-40B4-BE49-F238E27FC236}">
                <a16:creationId xmlns:a16="http://schemas.microsoft.com/office/drawing/2014/main" id="{502F5AAF-C19B-4E70-848C-EDF899DD0F1C}"/>
              </a:ext>
            </a:extLst>
          </p:cNvPr>
          <p:cNvPicPr>
            <a:picLocks noChangeAspect="1"/>
          </p:cNvPicPr>
          <p:nvPr/>
        </p:nvPicPr>
        <p:blipFill>
          <a:blip r:embed="rId4"/>
          <a:stretch>
            <a:fillRect/>
          </a:stretch>
        </p:blipFill>
        <p:spPr>
          <a:xfrm>
            <a:off x="9423380" y="2709283"/>
            <a:ext cx="2738510" cy="572851"/>
          </a:xfrm>
          <a:prstGeom prst="rect">
            <a:avLst/>
          </a:prstGeom>
          <a:ln>
            <a:solidFill>
              <a:schemeClr val="tx1"/>
            </a:solidFill>
          </a:ln>
        </p:spPr>
      </p:pic>
      <p:pic>
        <p:nvPicPr>
          <p:cNvPr id="8" name="Picture 7">
            <a:extLst>
              <a:ext uri="{FF2B5EF4-FFF2-40B4-BE49-F238E27FC236}">
                <a16:creationId xmlns:a16="http://schemas.microsoft.com/office/drawing/2014/main" id="{54B5E102-EDAC-4DD6-BC70-2405948E5041}"/>
              </a:ext>
            </a:extLst>
          </p:cNvPr>
          <p:cNvPicPr>
            <a:picLocks noChangeAspect="1"/>
          </p:cNvPicPr>
          <p:nvPr/>
        </p:nvPicPr>
        <p:blipFill>
          <a:blip r:embed="rId5"/>
          <a:stretch>
            <a:fillRect/>
          </a:stretch>
        </p:blipFill>
        <p:spPr>
          <a:xfrm>
            <a:off x="9601639" y="4336585"/>
            <a:ext cx="2562225" cy="885825"/>
          </a:xfrm>
          <a:prstGeom prst="rect">
            <a:avLst/>
          </a:prstGeom>
        </p:spPr>
      </p:pic>
      <p:pic>
        <p:nvPicPr>
          <p:cNvPr id="10" name="Picture 9">
            <a:extLst>
              <a:ext uri="{FF2B5EF4-FFF2-40B4-BE49-F238E27FC236}">
                <a16:creationId xmlns:a16="http://schemas.microsoft.com/office/drawing/2014/main" id="{B7FEC4DA-660D-4F81-A441-EF25E806CCF5}"/>
              </a:ext>
            </a:extLst>
          </p:cNvPr>
          <p:cNvPicPr>
            <a:picLocks noChangeAspect="1"/>
          </p:cNvPicPr>
          <p:nvPr/>
        </p:nvPicPr>
        <p:blipFill>
          <a:blip r:embed="rId6"/>
          <a:stretch>
            <a:fillRect/>
          </a:stretch>
        </p:blipFill>
        <p:spPr>
          <a:xfrm>
            <a:off x="56272" y="5564652"/>
            <a:ext cx="10832974" cy="484456"/>
          </a:xfrm>
          <a:prstGeom prst="rect">
            <a:avLst/>
          </a:prstGeom>
          <a:ln>
            <a:solidFill>
              <a:schemeClr val="tx1"/>
            </a:solidFill>
          </a:ln>
        </p:spPr>
      </p:pic>
      <p:pic>
        <p:nvPicPr>
          <p:cNvPr id="11" name="Picture 10">
            <a:extLst>
              <a:ext uri="{FF2B5EF4-FFF2-40B4-BE49-F238E27FC236}">
                <a16:creationId xmlns:a16="http://schemas.microsoft.com/office/drawing/2014/main" id="{9B4A217A-94CE-40D2-A847-2B82DDDB9FB4}"/>
              </a:ext>
            </a:extLst>
          </p:cNvPr>
          <p:cNvPicPr>
            <a:picLocks noChangeAspect="1"/>
          </p:cNvPicPr>
          <p:nvPr/>
        </p:nvPicPr>
        <p:blipFill>
          <a:blip r:embed="rId7"/>
          <a:stretch>
            <a:fillRect/>
          </a:stretch>
        </p:blipFill>
        <p:spPr>
          <a:xfrm>
            <a:off x="53557" y="6103546"/>
            <a:ext cx="10637887" cy="541805"/>
          </a:xfrm>
          <a:prstGeom prst="rect">
            <a:avLst/>
          </a:prstGeom>
          <a:ln>
            <a:solidFill>
              <a:schemeClr val="tx1"/>
            </a:solidFill>
          </a:ln>
        </p:spPr>
      </p:pic>
    </p:spTree>
    <p:extLst>
      <p:ext uri="{BB962C8B-B14F-4D97-AF65-F5344CB8AC3E}">
        <p14:creationId xmlns:p14="http://schemas.microsoft.com/office/powerpoint/2010/main" val="3311878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Asymptotic Normality of the Empirical CDF</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err="1"/>
              <a:t>Fn</a:t>
            </a:r>
            <a:r>
              <a:rPr lang="en-US" sz="2400" dirty="0"/>
              <a:t> is average of Bernoulli random variables (Indicators are always Ber)</a:t>
            </a:r>
          </a:p>
          <a:p>
            <a:endParaRPr lang="en-US" sz="2400" dirty="0"/>
          </a:p>
          <a:p>
            <a:endParaRPr lang="en-US" sz="2400" dirty="0"/>
          </a:p>
          <a:p>
            <a:r>
              <a:rPr lang="en-US" sz="2400" dirty="0"/>
              <a:t>Variance is increasing linearly with time (t)</a:t>
            </a:r>
          </a:p>
          <a:p>
            <a:r>
              <a:rPr lang="en-US" sz="2400" dirty="0"/>
              <a:t>As t -&gt; - inf F(t) is 0 so var=0; as Ber starts from 0 at t=0 var=0</a:t>
            </a:r>
          </a:p>
          <a:p>
            <a:r>
              <a:rPr lang="en-US" sz="2400" dirty="0"/>
              <a:t>At t=inf F(t)=1 F(t)*(1-F(t))=0 so 0 var again – Brownian bridge</a:t>
            </a:r>
          </a:p>
          <a:p>
            <a:r>
              <a:rPr lang="en-US" sz="2400" dirty="0"/>
              <a:t>Brownian bridge does not depend on anything, and F(t)</a:t>
            </a:r>
          </a:p>
          <a:p>
            <a:r>
              <a:rPr lang="en-US" sz="2400" dirty="0"/>
              <a:t>Other name is uniform central limit theorem</a:t>
            </a:r>
          </a:p>
          <a:p>
            <a:r>
              <a:rPr lang="en-US" sz="2400" dirty="0"/>
              <a:t>                           - pivotal distribution, that is, it does not</a:t>
            </a:r>
          </a:p>
          <a:p>
            <a:r>
              <a:rPr lang="en-GB" sz="2400" dirty="0"/>
              <a:t>depend on the unknown distribution of the data, and </a:t>
            </a:r>
          </a:p>
          <a:p>
            <a:pPr marL="0" indent="0">
              <a:buNone/>
            </a:pPr>
            <a:r>
              <a:rPr lang="en-GB" sz="2400" dirty="0"/>
              <a:t>Hence, we can look up its quantiles in tables or by using software</a:t>
            </a:r>
            <a:endParaRPr lang="en-US" sz="2000" dirty="0"/>
          </a:p>
        </p:txBody>
      </p:sp>
      <p:pic>
        <p:nvPicPr>
          <p:cNvPr id="5" name="Picture 4">
            <a:extLst>
              <a:ext uri="{FF2B5EF4-FFF2-40B4-BE49-F238E27FC236}">
                <a16:creationId xmlns:a16="http://schemas.microsoft.com/office/drawing/2014/main" id="{08D1BAC7-AD63-48C3-95F5-EAFAE77422E6}"/>
              </a:ext>
            </a:extLst>
          </p:cNvPr>
          <p:cNvPicPr>
            <a:picLocks noChangeAspect="1"/>
          </p:cNvPicPr>
          <p:nvPr/>
        </p:nvPicPr>
        <p:blipFill>
          <a:blip r:embed="rId2"/>
          <a:stretch>
            <a:fillRect/>
          </a:stretch>
        </p:blipFill>
        <p:spPr>
          <a:xfrm>
            <a:off x="9681611" y="278640"/>
            <a:ext cx="2318130" cy="706097"/>
          </a:xfrm>
          <a:prstGeom prst="rect">
            <a:avLst/>
          </a:prstGeom>
          <a:ln>
            <a:solidFill>
              <a:schemeClr val="tx1"/>
            </a:solidFill>
          </a:ln>
        </p:spPr>
      </p:pic>
      <p:pic>
        <p:nvPicPr>
          <p:cNvPr id="6" name="Picture 5">
            <a:extLst>
              <a:ext uri="{FF2B5EF4-FFF2-40B4-BE49-F238E27FC236}">
                <a16:creationId xmlns:a16="http://schemas.microsoft.com/office/drawing/2014/main" id="{7C4BFD2F-2E21-43F3-A389-CFB1F88535C7}"/>
              </a:ext>
            </a:extLst>
          </p:cNvPr>
          <p:cNvPicPr>
            <a:picLocks noChangeAspect="1"/>
          </p:cNvPicPr>
          <p:nvPr/>
        </p:nvPicPr>
        <p:blipFill>
          <a:blip r:embed="rId3"/>
          <a:stretch>
            <a:fillRect/>
          </a:stretch>
        </p:blipFill>
        <p:spPr>
          <a:xfrm>
            <a:off x="8897816" y="1108857"/>
            <a:ext cx="3099300" cy="691808"/>
          </a:xfrm>
          <a:prstGeom prst="rect">
            <a:avLst/>
          </a:prstGeom>
        </p:spPr>
      </p:pic>
      <p:pic>
        <p:nvPicPr>
          <p:cNvPr id="7" name="Picture 6">
            <a:extLst>
              <a:ext uri="{FF2B5EF4-FFF2-40B4-BE49-F238E27FC236}">
                <a16:creationId xmlns:a16="http://schemas.microsoft.com/office/drawing/2014/main" id="{A30B0D99-28CF-4432-9C8D-B2713F957540}"/>
              </a:ext>
            </a:extLst>
          </p:cNvPr>
          <p:cNvPicPr>
            <a:picLocks noChangeAspect="1"/>
          </p:cNvPicPr>
          <p:nvPr/>
        </p:nvPicPr>
        <p:blipFill>
          <a:blip r:embed="rId4"/>
          <a:stretch>
            <a:fillRect/>
          </a:stretch>
        </p:blipFill>
        <p:spPr>
          <a:xfrm>
            <a:off x="215045" y="938283"/>
            <a:ext cx="4953494" cy="932719"/>
          </a:xfrm>
          <a:prstGeom prst="rect">
            <a:avLst/>
          </a:prstGeom>
          <a:ln>
            <a:solidFill>
              <a:schemeClr val="tx1"/>
            </a:solidFill>
          </a:ln>
        </p:spPr>
      </p:pic>
      <p:pic>
        <p:nvPicPr>
          <p:cNvPr id="9" name="Picture 8">
            <a:extLst>
              <a:ext uri="{FF2B5EF4-FFF2-40B4-BE49-F238E27FC236}">
                <a16:creationId xmlns:a16="http://schemas.microsoft.com/office/drawing/2014/main" id="{E55E5D5B-DF2E-4EDC-AF40-454DF1B70456}"/>
              </a:ext>
            </a:extLst>
          </p:cNvPr>
          <p:cNvPicPr>
            <a:picLocks noChangeAspect="1"/>
          </p:cNvPicPr>
          <p:nvPr/>
        </p:nvPicPr>
        <p:blipFill>
          <a:blip r:embed="rId5"/>
          <a:stretch>
            <a:fillRect/>
          </a:stretch>
        </p:blipFill>
        <p:spPr>
          <a:xfrm>
            <a:off x="7371471" y="3179518"/>
            <a:ext cx="4655673" cy="1755214"/>
          </a:xfrm>
          <a:prstGeom prst="rect">
            <a:avLst/>
          </a:prstGeom>
          <a:ln>
            <a:solidFill>
              <a:schemeClr val="tx1"/>
            </a:solidFill>
          </a:ln>
        </p:spPr>
      </p:pic>
      <p:pic>
        <p:nvPicPr>
          <p:cNvPr id="10" name="Picture 9">
            <a:extLst>
              <a:ext uri="{FF2B5EF4-FFF2-40B4-BE49-F238E27FC236}">
                <a16:creationId xmlns:a16="http://schemas.microsoft.com/office/drawing/2014/main" id="{2EC7EFED-FF14-4974-90AD-52781E883E6F}"/>
              </a:ext>
            </a:extLst>
          </p:cNvPr>
          <p:cNvPicPr>
            <a:picLocks noChangeAspect="1"/>
          </p:cNvPicPr>
          <p:nvPr/>
        </p:nvPicPr>
        <p:blipFill>
          <a:blip r:embed="rId6"/>
          <a:stretch>
            <a:fillRect/>
          </a:stretch>
        </p:blipFill>
        <p:spPr>
          <a:xfrm>
            <a:off x="8918697" y="1862797"/>
            <a:ext cx="3076575" cy="1219200"/>
          </a:xfrm>
          <a:prstGeom prst="rect">
            <a:avLst/>
          </a:prstGeom>
        </p:spPr>
      </p:pic>
      <p:pic>
        <p:nvPicPr>
          <p:cNvPr id="4" name="Picture 3">
            <a:extLst>
              <a:ext uri="{FF2B5EF4-FFF2-40B4-BE49-F238E27FC236}">
                <a16:creationId xmlns:a16="http://schemas.microsoft.com/office/drawing/2014/main" id="{2DECC8BC-E3E7-4E3D-B76F-CE5FC8CE61D8}"/>
              </a:ext>
            </a:extLst>
          </p:cNvPr>
          <p:cNvPicPr>
            <a:picLocks noChangeAspect="1"/>
          </p:cNvPicPr>
          <p:nvPr/>
        </p:nvPicPr>
        <p:blipFill>
          <a:blip r:embed="rId7"/>
          <a:stretch>
            <a:fillRect/>
          </a:stretch>
        </p:blipFill>
        <p:spPr>
          <a:xfrm>
            <a:off x="106900" y="4144034"/>
            <a:ext cx="2008904" cy="470169"/>
          </a:xfrm>
          <a:prstGeom prst="rect">
            <a:avLst/>
          </a:prstGeom>
          <a:ln>
            <a:solidFill>
              <a:schemeClr val="tx1"/>
            </a:solidFill>
          </a:ln>
        </p:spPr>
      </p:pic>
    </p:spTree>
    <p:extLst>
      <p:ext uri="{BB962C8B-B14F-4D97-AF65-F5344CB8AC3E}">
        <p14:creationId xmlns:p14="http://schemas.microsoft.com/office/powerpoint/2010/main" val="3245979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Goodness of fit test for continuous distributions</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a</a:t>
            </a:r>
          </a:p>
        </p:txBody>
      </p:sp>
      <p:pic>
        <p:nvPicPr>
          <p:cNvPr id="4" name="Picture 3">
            <a:extLst>
              <a:ext uri="{FF2B5EF4-FFF2-40B4-BE49-F238E27FC236}">
                <a16:creationId xmlns:a16="http://schemas.microsoft.com/office/drawing/2014/main" id="{0D9D1AE3-AE64-4699-99EE-C05D01BE0D5B}"/>
              </a:ext>
            </a:extLst>
          </p:cNvPr>
          <p:cNvPicPr>
            <a:picLocks noChangeAspect="1"/>
          </p:cNvPicPr>
          <p:nvPr/>
        </p:nvPicPr>
        <p:blipFill>
          <a:blip r:embed="rId2"/>
          <a:stretch>
            <a:fillRect/>
          </a:stretch>
        </p:blipFill>
        <p:spPr>
          <a:xfrm>
            <a:off x="6302327" y="483435"/>
            <a:ext cx="5697416" cy="2609701"/>
          </a:xfrm>
          <a:prstGeom prst="rect">
            <a:avLst/>
          </a:prstGeom>
          <a:ln>
            <a:solidFill>
              <a:schemeClr val="tx1"/>
            </a:solidFill>
          </a:ln>
        </p:spPr>
      </p:pic>
      <p:pic>
        <p:nvPicPr>
          <p:cNvPr id="6" name="Picture 5">
            <a:extLst>
              <a:ext uri="{FF2B5EF4-FFF2-40B4-BE49-F238E27FC236}">
                <a16:creationId xmlns:a16="http://schemas.microsoft.com/office/drawing/2014/main" id="{75FA8940-B131-4E0E-8837-2D3B4BE5AE92}"/>
              </a:ext>
            </a:extLst>
          </p:cNvPr>
          <p:cNvPicPr>
            <a:picLocks noChangeAspect="1"/>
          </p:cNvPicPr>
          <p:nvPr/>
        </p:nvPicPr>
        <p:blipFill>
          <a:blip r:embed="rId3"/>
          <a:stretch>
            <a:fillRect/>
          </a:stretch>
        </p:blipFill>
        <p:spPr>
          <a:xfrm>
            <a:off x="126609" y="647332"/>
            <a:ext cx="5486400" cy="2068403"/>
          </a:xfrm>
          <a:prstGeom prst="rect">
            <a:avLst/>
          </a:prstGeom>
          <a:ln>
            <a:solidFill>
              <a:schemeClr val="tx1"/>
            </a:solidFill>
          </a:ln>
        </p:spPr>
      </p:pic>
      <p:pic>
        <p:nvPicPr>
          <p:cNvPr id="7" name="Picture 6">
            <a:extLst>
              <a:ext uri="{FF2B5EF4-FFF2-40B4-BE49-F238E27FC236}">
                <a16:creationId xmlns:a16="http://schemas.microsoft.com/office/drawing/2014/main" id="{3FA6F637-5EF9-40C7-B5D6-9623C5A984BA}"/>
              </a:ext>
            </a:extLst>
          </p:cNvPr>
          <p:cNvPicPr>
            <a:picLocks noChangeAspect="1"/>
          </p:cNvPicPr>
          <p:nvPr/>
        </p:nvPicPr>
        <p:blipFill>
          <a:blip r:embed="rId4"/>
          <a:stretch>
            <a:fillRect/>
          </a:stretch>
        </p:blipFill>
        <p:spPr>
          <a:xfrm>
            <a:off x="115398" y="2808555"/>
            <a:ext cx="5535637" cy="3979105"/>
          </a:xfrm>
          <a:prstGeom prst="rect">
            <a:avLst/>
          </a:prstGeom>
          <a:ln>
            <a:solidFill>
              <a:schemeClr val="tx1"/>
            </a:solidFill>
          </a:ln>
        </p:spPr>
      </p:pic>
      <p:pic>
        <p:nvPicPr>
          <p:cNvPr id="9" name="Picture 8">
            <a:extLst>
              <a:ext uri="{FF2B5EF4-FFF2-40B4-BE49-F238E27FC236}">
                <a16:creationId xmlns:a16="http://schemas.microsoft.com/office/drawing/2014/main" id="{127EB02C-2141-406C-B1ED-B650B2A2D3A7}"/>
              </a:ext>
            </a:extLst>
          </p:cNvPr>
          <p:cNvPicPr>
            <a:picLocks noChangeAspect="1"/>
          </p:cNvPicPr>
          <p:nvPr/>
        </p:nvPicPr>
        <p:blipFill>
          <a:blip r:embed="rId5"/>
          <a:stretch>
            <a:fillRect/>
          </a:stretch>
        </p:blipFill>
        <p:spPr>
          <a:xfrm>
            <a:off x="6288258" y="3838648"/>
            <a:ext cx="4514544" cy="944368"/>
          </a:xfrm>
          <a:prstGeom prst="rect">
            <a:avLst/>
          </a:prstGeom>
          <a:ln>
            <a:solidFill>
              <a:schemeClr val="tx1"/>
            </a:solidFill>
          </a:ln>
        </p:spPr>
      </p:pic>
      <p:pic>
        <p:nvPicPr>
          <p:cNvPr id="10" name="Picture 9">
            <a:extLst>
              <a:ext uri="{FF2B5EF4-FFF2-40B4-BE49-F238E27FC236}">
                <a16:creationId xmlns:a16="http://schemas.microsoft.com/office/drawing/2014/main" id="{B0B804EF-72FD-4696-B626-DD0504ECD15B}"/>
              </a:ext>
            </a:extLst>
          </p:cNvPr>
          <p:cNvPicPr>
            <a:picLocks noChangeAspect="1"/>
          </p:cNvPicPr>
          <p:nvPr/>
        </p:nvPicPr>
        <p:blipFill>
          <a:blip r:embed="rId6"/>
          <a:stretch>
            <a:fillRect/>
          </a:stretch>
        </p:blipFill>
        <p:spPr>
          <a:xfrm>
            <a:off x="6256752" y="3183328"/>
            <a:ext cx="4381152" cy="460205"/>
          </a:xfrm>
          <a:prstGeom prst="rect">
            <a:avLst/>
          </a:prstGeom>
        </p:spPr>
      </p:pic>
    </p:spTree>
    <p:extLst>
      <p:ext uri="{BB962C8B-B14F-4D97-AF65-F5344CB8AC3E}">
        <p14:creationId xmlns:p14="http://schemas.microsoft.com/office/powerpoint/2010/main" val="534899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Kolmogorov-Smirnov Test: Computational Issues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59530"/>
            <a:ext cx="12113456" cy="6235166"/>
          </a:xfrm>
        </p:spPr>
        <p:txBody>
          <a:bodyPr>
            <a:normAutofit/>
          </a:bodyPr>
          <a:lstStyle/>
          <a:p>
            <a:r>
              <a:rPr lang="en-US" sz="2500" dirty="0"/>
              <a:t>Our test statistic is</a:t>
            </a:r>
          </a:p>
          <a:p>
            <a:r>
              <a:rPr lang="en-US" sz="2500" dirty="0"/>
              <a:t>We should find sup t (worst case ) in R, that is</a:t>
            </a:r>
          </a:p>
          <a:p>
            <a:pPr marL="0" indent="0">
              <a:buNone/>
            </a:pPr>
            <a:r>
              <a:rPr lang="en-US" sz="2500" dirty="0"/>
              <a:t>Computationally difficult to search in R, however,</a:t>
            </a:r>
          </a:p>
          <a:p>
            <a:pPr marL="0" indent="0">
              <a:buNone/>
            </a:pPr>
            <a:r>
              <a:rPr lang="en-US" sz="2500" dirty="0"/>
              <a:t>Sup points can only be achieved at observation points</a:t>
            </a:r>
          </a:p>
          <a:p>
            <a:r>
              <a:rPr lang="en-US" sz="2500" dirty="0"/>
              <a:t>per each point we have 2 discrepancies to check</a:t>
            </a:r>
          </a:p>
        </p:txBody>
      </p:sp>
      <p:pic>
        <p:nvPicPr>
          <p:cNvPr id="4" name="Picture 3">
            <a:extLst>
              <a:ext uri="{FF2B5EF4-FFF2-40B4-BE49-F238E27FC236}">
                <a16:creationId xmlns:a16="http://schemas.microsoft.com/office/drawing/2014/main" id="{1AC1EDC3-5594-49F1-9309-93E4C43FB171}"/>
              </a:ext>
            </a:extLst>
          </p:cNvPr>
          <p:cNvPicPr>
            <a:picLocks noChangeAspect="1"/>
          </p:cNvPicPr>
          <p:nvPr/>
        </p:nvPicPr>
        <p:blipFill>
          <a:blip r:embed="rId2"/>
          <a:stretch>
            <a:fillRect/>
          </a:stretch>
        </p:blipFill>
        <p:spPr>
          <a:xfrm>
            <a:off x="7076050" y="468482"/>
            <a:ext cx="4740812" cy="2536335"/>
          </a:xfrm>
          <a:prstGeom prst="rect">
            <a:avLst/>
          </a:prstGeom>
        </p:spPr>
      </p:pic>
      <p:pic>
        <p:nvPicPr>
          <p:cNvPr id="5" name="Picture 4">
            <a:extLst>
              <a:ext uri="{FF2B5EF4-FFF2-40B4-BE49-F238E27FC236}">
                <a16:creationId xmlns:a16="http://schemas.microsoft.com/office/drawing/2014/main" id="{6A05FEA6-BB5D-4963-A021-F7E0C0EAE167}"/>
              </a:ext>
            </a:extLst>
          </p:cNvPr>
          <p:cNvPicPr>
            <a:picLocks noChangeAspect="1"/>
          </p:cNvPicPr>
          <p:nvPr/>
        </p:nvPicPr>
        <p:blipFill>
          <a:blip r:embed="rId3"/>
          <a:stretch>
            <a:fillRect/>
          </a:stretch>
        </p:blipFill>
        <p:spPr>
          <a:xfrm>
            <a:off x="2846978" y="523437"/>
            <a:ext cx="3894744" cy="517574"/>
          </a:xfrm>
          <a:prstGeom prst="rect">
            <a:avLst/>
          </a:prstGeom>
          <a:ln>
            <a:solidFill>
              <a:schemeClr val="tx1"/>
            </a:solidFill>
          </a:ln>
        </p:spPr>
      </p:pic>
      <p:pic>
        <p:nvPicPr>
          <p:cNvPr id="6" name="Picture 5">
            <a:extLst>
              <a:ext uri="{FF2B5EF4-FFF2-40B4-BE49-F238E27FC236}">
                <a16:creationId xmlns:a16="http://schemas.microsoft.com/office/drawing/2014/main" id="{D389DEB9-0EB8-4611-B05D-ED571E669DCB}"/>
              </a:ext>
            </a:extLst>
          </p:cNvPr>
          <p:cNvPicPr>
            <a:picLocks noChangeAspect="1"/>
          </p:cNvPicPr>
          <p:nvPr/>
        </p:nvPicPr>
        <p:blipFill>
          <a:blip r:embed="rId4"/>
          <a:stretch>
            <a:fillRect/>
          </a:stretch>
        </p:blipFill>
        <p:spPr>
          <a:xfrm>
            <a:off x="176359" y="2888567"/>
            <a:ext cx="4395642" cy="2650126"/>
          </a:xfrm>
          <a:prstGeom prst="rect">
            <a:avLst/>
          </a:prstGeom>
        </p:spPr>
      </p:pic>
      <p:pic>
        <p:nvPicPr>
          <p:cNvPr id="7" name="Picture 6">
            <a:extLst>
              <a:ext uri="{FF2B5EF4-FFF2-40B4-BE49-F238E27FC236}">
                <a16:creationId xmlns:a16="http://schemas.microsoft.com/office/drawing/2014/main" id="{C0EFB2DD-89B0-463C-B19B-EB79E431F66D}"/>
              </a:ext>
            </a:extLst>
          </p:cNvPr>
          <p:cNvPicPr>
            <a:picLocks noChangeAspect="1"/>
          </p:cNvPicPr>
          <p:nvPr/>
        </p:nvPicPr>
        <p:blipFill>
          <a:blip r:embed="rId5"/>
          <a:stretch>
            <a:fillRect/>
          </a:stretch>
        </p:blipFill>
        <p:spPr>
          <a:xfrm>
            <a:off x="5917151" y="2969456"/>
            <a:ext cx="5646492" cy="3163025"/>
          </a:xfrm>
          <a:prstGeom prst="rect">
            <a:avLst/>
          </a:prstGeom>
          <a:ln>
            <a:solidFill>
              <a:schemeClr val="tx1"/>
            </a:solidFill>
          </a:ln>
        </p:spPr>
      </p:pic>
      <p:pic>
        <p:nvPicPr>
          <p:cNvPr id="8" name="Picture 7">
            <a:extLst>
              <a:ext uri="{FF2B5EF4-FFF2-40B4-BE49-F238E27FC236}">
                <a16:creationId xmlns:a16="http://schemas.microsoft.com/office/drawing/2014/main" id="{1C17A045-A8B5-4F0F-B9FE-F9E294F788F4}"/>
              </a:ext>
            </a:extLst>
          </p:cNvPr>
          <p:cNvPicPr>
            <a:picLocks noChangeAspect="1"/>
          </p:cNvPicPr>
          <p:nvPr/>
        </p:nvPicPr>
        <p:blipFill>
          <a:blip r:embed="rId6"/>
          <a:stretch>
            <a:fillRect/>
          </a:stretch>
        </p:blipFill>
        <p:spPr>
          <a:xfrm>
            <a:off x="140676" y="6156667"/>
            <a:ext cx="12013201" cy="573696"/>
          </a:xfrm>
          <a:prstGeom prst="rect">
            <a:avLst/>
          </a:prstGeom>
          <a:ln>
            <a:solidFill>
              <a:schemeClr val="tx1"/>
            </a:solidFill>
          </a:ln>
        </p:spPr>
      </p:pic>
    </p:spTree>
    <p:extLst>
      <p:ext uri="{BB962C8B-B14F-4D97-AF65-F5344CB8AC3E}">
        <p14:creationId xmlns:p14="http://schemas.microsoft.com/office/powerpoint/2010/main" val="648607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Non-asymptotic Distribution, Generating Data from a Given Distribution</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461054"/>
            <a:ext cx="12113456" cy="6396946"/>
          </a:xfrm>
        </p:spPr>
        <p:txBody>
          <a:bodyPr>
            <a:normAutofit/>
          </a:bodyPr>
          <a:lstStyle/>
          <a:p>
            <a:r>
              <a:rPr lang="en-US" sz="2600" dirty="0"/>
              <a:t>F(x) is U [0,1] that is why our test statistic works</a:t>
            </a:r>
          </a:p>
          <a:p>
            <a:pPr marL="0" indent="0">
              <a:buNone/>
            </a:pPr>
            <a:r>
              <a:rPr lang="en-US" sz="2600" dirty="0"/>
              <a:t>Even if n is not large (non-asymptotically)</a:t>
            </a:r>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pPr marL="0" indent="0">
              <a:buNone/>
            </a:pPr>
            <a:endParaRPr lang="en-US" sz="2600" dirty="0"/>
          </a:p>
          <a:p>
            <a:r>
              <a:rPr lang="en-US" sz="2000" dirty="0"/>
              <a:t>Inverse sampling works because of shape of particular CDF</a:t>
            </a:r>
            <a:endParaRPr lang="en-US" sz="3600" dirty="0"/>
          </a:p>
        </p:txBody>
      </p:sp>
      <p:pic>
        <p:nvPicPr>
          <p:cNvPr id="4" name="Picture 3">
            <a:extLst>
              <a:ext uri="{FF2B5EF4-FFF2-40B4-BE49-F238E27FC236}">
                <a16:creationId xmlns:a16="http://schemas.microsoft.com/office/drawing/2014/main" id="{32536B2F-470B-49E7-ABB0-D2016AF44D54}"/>
              </a:ext>
            </a:extLst>
          </p:cNvPr>
          <p:cNvPicPr>
            <a:picLocks noChangeAspect="1"/>
          </p:cNvPicPr>
          <p:nvPr/>
        </p:nvPicPr>
        <p:blipFill>
          <a:blip r:embed="rId2"/>
          <a:stretch>
            <a:fillRect/>
          </a:stretch>
        </p:blipFill>
        <p:spPr>
          <a:xfrm>
            <a:off x="7723163" y="503725"/>
            <a:ext cx="3559127" cy="2699647"/>
          </a:xfrm>
          <a:prstGeom prst="rect">
            <a:avLst/>
          </a:prstGeom>
        </p:spPr>
      </p:pic>
      <p:pic>
        <p:nvPicPr>
          <p:cNvPr id="6" name="Picture 5">
            <a:extLst>
              <a:ext uri="{FF2B5EF4-FFF2-40B4-BE49-F238E27FC236}">
                <a16:creationId xmlns:a16="http://schemas.microsoft.com/office/drawing/2014/main" id="{48240836-638B-4C80-BF0D-7B8BC916AF91}"/>
              </a:ext>
            </a:extLst>
          </p:cNvPr>
          <p:cNvPicPr>
            <a:picLocks noChangeAspect="1"/>
          </p:cNvPicPr>
          <p:nvPr/>
        </p:nvPicPr>
        <p:blipFill>
          <a:blip r:embed="rId3"/>
          <a:stretch>
            <a:fillRect/>
          </a:stretch>
        </p:blipFill>
        <p:spPr>
          <a:xfrm>
            <a:off x="166250" y="1358394"/>
            <a:ext cx="6037602" cy="4437575"/>
          </a:xfrm>
          <a:prstGeom prst="rect">
            <a:avLst/>
          </a:prstGeom>
          <a:ln>
            <a:solidFill>
              <a:schemeClr val="tx1"/>
            </a:solidFill>
          </a:ln>
        </p:spPr>
      </p:pic>
      <p:pic>
        <p:nvPicPr>
          <p:cNvPr id="7" name="Picture 6">
            <a:extLst>
              <a:ext uri="{FF2B5EF4-FFF2-40B4-BE49-F238E27FC236}">
                <a16:creationId xmlns:a16="http://schemas.microsoft.com/office/drawing/2014/main" id="{E407FEAD-E04B-478C-BF39-375EF1614218}"/>
              </a:ext>
            </a:extLst>
          </p:cNvPr>
          <p:cNvPicPr>
            <a:picLocks noChangeAspect="1"/>
          </p:cNvPicPr>
          <p:nvPr/>
        </p:nvPicPr>
        <p:blipFill>
          <a:blip r:embed="rId4"/>
          <a:stretch>
            <a:fillRect/>
          </a:stretch>
        </p:blipFill>
        <p:spPr>
          <a:xfrm>
            <a:off x="7146536" y="3230659"/>
            <a:ext cx="4937613" cy="3554564"/>
          </a:xfrm>
          <a:prstGeom prst="rect">
            <a:avLst/>
          </a:prstGeom>
        </p:spPr>
      </p:pic>
    </p:spTree>
    <p:extLst>
      <p:ext uri="{BB962C8B-B14F-4D97-AF65-F5344CB8AC3E}">
        <p14:creationId xmlns:p14="http://schemas.microsoft.com/office/powerpoint/2010/main" val="1457485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Inverse transform sampling</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GB" b="1" dirty="0"/>
              <a:t>Inverse transform sampling</a:t>
            </a:r>
            <a:r>
              <a:rPr lang="en-GB" dirty="0"/>
              <a:t> (also known as </a:t>
            </a:r>
            <a:r>
              <a:rPr lang="en-GB" b="1" dirty="0"/>
              <a:t>inversion sampling</a:t>
            </a:r>
            <a:r>
              <a:rPr lang="en-GB" dirty="0"/>
              <a:t>, the </a:t>
            </a:r>
            <a:r>
              <a:rPr lang="en-GB" b="1" dirty="0"/>
              <a:t>inverse probability integral transform</a:t>
            </a:r>
            <a:r>
              <a:rPr lang="en-GB" dirty="0"/>
              <a:t>, the </a:t>
            </a:r>
            <a:r>
              <a:rPr lang="en-GB" b="1" dirty="0"/>
              <a:t>inverse transformation method</a:t>
            </a:r>
            <a:r>
              <a:rPr lang="en-GB" dirty="0"/>
              <a:t>, </a:t>
            </a:r>
            <a:r>
              <a:rPr lang="en-GB" b="1" dirty="0"/>
              <a:t>Smirnov transform</a:t>
            </a:r>
            <a:r>
              <a:rPr lang="en-GB" dirty="0"/>
              <a:t>, or the </a:t>
            </a:r>
            <a:r>
              <a:rPr lang="en-GB" b="1" dirty="0"/>
              <a:t>golden rule</a:t>
            </a:r>
            <a:r>
              <a:rPr lang="en-GB" baseline="30000" dirty="0">
                <a:hlinkClick r:id="rId2"/>
              </a:rPr>
              <a:t>[1]</a:t>
            </a:r>
            <a:r>
              <a:rPr lang="en-GB" dirty="0"/>
              <a:t>) is a basic method for </a:t>
            </a:r>
            <a:r>
              <a:rPr lang="en-GB" dirty="0">
                <a:hlinkClick r:id="rId3"/>
              </a:rPr>
              <a:t>pseudo-random number sampling</a:t>
            </a:r>
            <a:r>
              <a:rPr lang="en-GB" dirty="0"/>
              <a:t>, i.e., for generating sample numbers at </a:t>
            </a:r>
            <a:r>
              <a:rPr lang="en-GB" dirty="0">
                <a:hlinkClick r:id="rId4" tooltip="Random"/>
              </a:rPr>
              <a:t>random</a:t>
            </a:r>
            <a:r>
              <a:rPr lang="en-GB" dirty="0"/>
              <a:t> from any </a:t>
            </a:r>
            <a:r>
              <a:rPr lang="en-GB" dirty="0">
                <a:hlinkClick r:id="rId5" tooltip="Probability distribution"/>
              </a:rPr>
              <a:t>probability distribution</a:t>
            </a:r>
            <a:r>
              <a:rPr lang="en-GB" dirty="0"/>
              <a:t> given its </a:t>
            </a:r>
            <a:r>
              <a:rPr lang="en-GB" dirty="0">
                <a:hlinkClick r:id="rId6"/>
              </a:rPr>
              <a:t>cumulative distribution function</a:t>
            </a:r>
            <a:endParaRPr lang="en-GB" dirty="0"/>
          </a:p>
          <a:p>
            <a:r>
              <a:rPr lang="en-GB" dirty="0"/>
              <a:t>We are randomly choosing a proportion of the area under the curve and returning the number in the domain such that exactly this proportion of the area occurs to the left of that number. Intuitively, we are unlikely to choose a number in the far end of tails because there is very little area in them which would require choosing a number very close to zero or one.</a:t>
            </a:r>
            <a:endParaRPr lang="en-US" dirty="0"/>
          </a:p>
        </p:txBody>
      </p:sp>
    </p:spTree>
    <p:extLst>
      <p:ext uri="{BB962C8B-B14F-4D97-AF65-F5344CB8AC3E}">
        <p14:creationId xmlns:p14="http://schemas.microsoft.com/office/powerpoint/2010/main" val="2642233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Quantiles of the Pivotal Distribution and P-values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Here we describe how we construct empirical</a:t>
            </a:r>
          </a:p>
          <a:p>
            <a:pPr marL="0" indent="0">
              <a:buNone/>
            </a:pPr>
            <a:r>
              <a:rPr lang="en-US" sz="2400" dirty="0"/>
              <a:t>PDF and based on that define value for </a:t>
            </a:r>
            <a:r>
              <a:rPr lang="en-US" sz="2400" dirty="0" err="1"/>
              <a:t>q_alpha</a:t>
            </a:r>
            <a:endParaRPr lang="en-US" sz="2400" dirty="0"/>
          </a:p>
          <a:p>
            <a:r>
              <a:rPr lang="en-US" sz="2400" dirty="0"/>
              <a:t>We can also use other goodness of fit tests</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                                                                 converges to sup B if</a:t>
            </a:r>
          </a:p>
          <a:p>
            <a:r>
              <a:rPr lang="en-US" sz="2400" dirty="0"/>
              <a:t>                                                                 we plug true mu, sigma</a:t>
            </a:r>
          </a:p>
          <a:p>
            <a:pPr marL="0" indent="0">
              <a:buNone/>
            </a:pPr>
            <a:r>
              <a:rPr lang="en-US" sz="2400" dirty="0"/>
              <a:t>Not their estimators</a:t>
            </a:r>
          </a:p>
        </p:txBody>
      </p:sp>
      <p:pic>
        <p:nvPicPr>
          <p:cNvPr id="4" name="Picture 3">
            <a:extLst>
              <a:ext uri="{FF2B5EF4-FFF2-40B4-BE49-F238E27FC236}">
                <a16:creationId xmlns:a16="http://schemas.microsoft.com/office/drawing/2014/main" id="{6E1C9AC4-49E0-44F5-8A53-10863990D3CE}"/>
              </a:ext>
            </a:extLst>
          </p:cNvPr>
          <p:cNvPicPr>
            <a:picLocks noChangeAspect="1"/>
          </p:cNvPicPr>
          <p:nvPr/>
        </p:nvPicPr>
        <p:blipFill>
          <a:blip r:embed="rId2"/>
          <a:stretch>
            <a:fillRect/>
          </a:stretch>
        </p:blipFill>
        <p:spPr>
          <a:xfrm>
            <a:off x="7990451" y="4573974"/>
            <a:ext cx="4067615" cy="2255890"/>
          </a:xfrm>
          <a:prstGeom prst="rect">
            <a:avLst/>
          </a:prstGeom>
        </p:spPr>
      </p:pic>
      <p:pic>
        <p:nvPicPr>
          <p:cNvPr id="5" name="Picture 4">
            <a:extLst>
              <a:ext uri="{FF2B5EF4-FFF2-40B4-BE49-F238E27FC236}">
                <a16:creationId xmlns:a16="http://schemas.microsoft.com/office/drawing/2014/main" id="{F8DEF130-7C32-493E-B55B-47E0843DCC13}"/>
              </a:ext>
            </a:extLst>
          </p:cNvPr>
          <p:cNvPicPr>
            <a:picLocks noChangeAspect="1"/>
          </p:cNvPicPr>
          <p:nvPr/>
        </p:nvPicPr>
        <p:blipFill>
          <a:blip r:embed="rId3"/>
          <a:stretch>
            <a:fillRect/>
          </a:stretch>
        </p:blipFill>
        <p:spPr>
          <a:xfrm>
            <a:off x="6344528" y="487824"/>
            <a:ext cx="5805268" cy="4031101"/>
          </a:xfrm>
          <a:prstGeom prst="rect">
            <a:avLst/>
          </a:prstGeom>
          <a:ln>
            <a:solidFill>
              <a:schemeClr val="tx1"/>
            </a:solidFill>
          </a:ln>
        </p:spPr>
      </p:pic>
      <p:pic>
        <p:nvPicPr>
          <p:cNvPr id="6" name="Picture 5">
            <a:extLst>
              <a:ext uri="{FF2B5EF4-FFF2-40B4-BE49-F238E27FC236}">
                <a16:creationId xmlns:a16="http://schemas.microsoft.com/office/drawing/2014/main" id="{CFEF2018-8286-45D8-A6A8-89A2EA13D6B8}"/>
              </a:ext>
            </a:extLst>
          </p:cNvPr>
          <p:cNvPicPr>
            <a:picLocks noChangeAspect="1"/>
          </p:cNvPicPr>
          <p:nvPr/>
        </p:nvPicPr>
        <p:blipFill>
          <a:blip r:embed="rId4"/>
          <a:stretch>
            <a:fillRect/>
          </a:stretch>
        </p:blipFill>
        <p:spPr>
          <a:xfrm>
            <a:off x="99206" y="1752231"/>
            <a:ext cx="4979230" cy="3330855"/>
          </a:xfrm>
          <a:prstGeom prst="rect">
            <a:avLst/>
          </a:prstGeom>
          <a:ln>
            <a:solidFill>
              <a:schemeClr val="tx1"/>
            </a:solidFill>
          </a:ln>
        </p:spPr>
      </p:pic>
      <p:pic>
        <p:nvPicPr>
          <p:cNvPr id="7" name="Picture 6">
            <a:extLst>
              <a:ext uri="{FF2B5EF4-FFF2-40B4-BE49-F238E27FC236}">
                <a16:creationId xmlns:a16="http://schemas.microsoft.com/office/drawing/2014/main" id="{D7FF1D8C-A551-4C35-9433-60108F37E067}"/>
              </a:ext>
            </a:extLst>
          </p:cNvPr>
          <p:cNvPicPr>
            <a:picLocks noChangeAspect="1"/>
          </p:cNvPicPr>
          <p:nvPr/>
        </p:nvPicPr>
        <p:blipFill>
          <a:blip r:embed="rId5"/>
          <a:stretch>
            <a:fillRect/>
          </a:stretch>
        </p:blipFill>
        <p:spPr>
          <a:xfrm>
            <a:off x="101623" y="5141080"/>
            <a:ext cx="4552626" cy="640740"/>
          </a:xfrm>
          <a:prstGeom prst="rect">
            <a:avLst/>
          </a:prstGeom>
          <a:ln>
            <a:solidFill>
              <a:schemeClr val="tx1"/>
            </a:solidFill>
          </a:ln>
        </p:spPr>
      </p:pic>
    </p:spTree>
    <p:extLst>
      <p:ext uri="{BB962C8B-B14F-4D97-AF65-F5344CB8AC3E}">
        <p14:creationId xmlns:p14="http://schemas.microsoft.com/office/powerpoint/2010/main" val="30286338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Kolmogorov-Lilliefors Test I</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Probably we are more interested to test whether our distribution is Gaussian vs is our test N(0,1), difference is that in the 1</a:t>
            </a:r>
            <a:r>
              <a:rPr lang="en-US" sz="2400" baseline="30000" dirty="0"/>
              <a:t>st</a:t>
            </a:r>
            <a:r>
              <a:rPr lang="en-US" sz="2400" dirty="0"/>
              <a:t> case we know mu and sigma, but in the 2</a:t>
            </a:r>
            <a:r>
              <a:rPr lang="en-US" sz="2400" baseline="30000" dirty="0"/>
              <a:t>nd</a:t>
            </a:r>
            <a:r>
              <a:rPr lang="en-US" sz="2400" dirty="0"/>
              <a:t> we do not</a:t>
            </a:r>
          </a:p>
          <a:p>
            <a:r>
              <a:rPr lang="en-US" sz="2400" dirty="0"/>
              <a:t>In </a:t>
            </a:r>
            <a:r>
              <a:rPr lang="en-US" sz="2400" dirty="0" err="1"/>
              <a:t>Kolgomonov</a:t>
            </a:r>
            <a:r>
              <a:rPr lang="en-US" sz="2400" dirty="0"/>
              <a:t>-Smirnov test under H0, F0 was completely deterministic, when we use estimators of mu and sigma then F will depend on those parameters (  if in F0 we use estimators, then it sticks more to them, like biased view)</a:t>
            </a:r>
          </a:p>
          <a:p>
            <a:r>
              <a:rPr lang="en-US" sz="2400" dirty="0"/>
              <a:t>In this case, it is difficult to reject with existing critical values, so critical values need to be smaller and our current test would be invalid, we need some other test (</a:t>
            </a:r>
            <a:r>
              <a:rPr lang="en-US" sz="2400" dirty="0" err="1"/>
              <a:t>Kolmog</a:t>
            </a:r>
            <a:r>
              <a:rPr lang="en-US" sz="2400" dirty="0"/>
              <a:t>-Lilliefors test)</a:t>
            </a:r>
          </a:p>
          <a:p>
            <a:r>
              <a:rPr lang="en-US" sz="2400" dirty="0"/>
              <a:t>Everything is the same, just critical values are different (we test </a:t>
            </a:r>
            <a:r>
              <a:rPr lang="en-US" sz="2400" dirty="0" err="1"/>
              <a:t>Gaussianity</a:t>
            </a:r>
            <a:r>
              <a:rPr lang="en-US" sz="2400" dirty="0"/>
              <a:t> to use t-tests)</a:t>
            </a:r>
          </a:p>
        </p:txBody>
      </p:sp>
      <p:pic>
        <p:nvPicPr>
          <p:cNvPr id="4" name="Picture 3">
            <a:extLst>
              <a:ext uri="{FF2B5EF4-FFF2-40B4-BE49-F238E27FC236}">
                <a16:creationId xmlns:a16="http://schemas.microsoft.com/office/drawing/2014/main" id="{0151E3D0-FFFA-40F4-9D55-07450B46A7A1}"/>
              </a:ext>
            </a:extLst>
          </p:cNvPr>
          <p:cNvPicPr>
            <a:picLocks noChangeAspect="1"/>
          </p:cNvPicPr>
          <p:nvPr/>
        </p:nvPicPr>
        <p:blipFill>
          <a:blip r:embed="rId2"/>
          <a:stretch>
            <a:fillRect/>
          </a:stretch>
        </p:blipFill>
        <p:spPr>
          <a:xfrm>
            <a:off x="116717" y="3552694"/>
            <a:ext cx="5186803" cy="2804293"/>
          </a:xfrm>
          <a:prstGeom prst="rect">
            <a:avLst/>
          </a:prstGeom>
          <a:ln>
            <a:solidFill>
              <a:schemeClr val="tx1"/>
            </a:solidFill>
          </a:ln>
        </p:spPr>
      </p:pic>
      <p:pic>
        <p:nvPicPr>
          <p:cNvPr id="5" name="Picture 4">
            <a:extLst>
              <a:ext uri="{FF2B5EF4-FFF2-40B4-BE49-F238E27FC236}">
                <a16:creationId xmlns:a16="http://schemas.microsoft.com/office/drawing/2014/main" id="{387C0FB7-5641-4F69-BCE2-32E3766E7EEE}"/>
              </a:ext>
            </a:extLst>
          </p:cNvPr>
          <p:cNvPicPr>
            <a:picLocks noChangeAspect="1"/>
          </p:cNvPicPr>
          <p:nvPr/>
        </p:nvPicPr>
        <p:blipFill>
          <a:blip r:embed="rId3"/>
          <a:stretch>
            <a:fillRect/>
          </a:stretch>
        </p:blipFill>
        <p:spPr>
          <a:xfrm>
            <a:off x="6091456" y="3554582"/>
            <a:ext cx="5387781" cy="2002787"/>
          </a:xfrm>
          <a:prstGeom prst="rect">
            <a:avLst/>
          </a:prstGeom>
          <a:ln>
            <a:solidFill>
              <a:schemeClr val="tx1"/>
            </a:solidFill>
          </a:ln>
        </p:spPr>
      </p:pic>
      <p:sp>
        <p:nvSpPr>
          <p:cNvPr id="7" name="TextBox 6">
            <a:extLst>
              <a:ext uri="{FF2B5EF4-FFF2-40B4-BE49-F238E27FC236}">
                <a16:creationId xmlns:a16="http://schemas.microsoft.com/office/drawing/2014/main" id="{C2784E4B-4BAA-4E9C-9472-6E1CAC86A352}"/>
              </a:ext>
            </a:extLst>
          </p:cNvPr>
          <p:cNvSpPr txBox="1"/>
          <p:nvPr/>
        </p:nvSpPr>
        <p:spPr>
          <a:xfrm>
            <a:off x="5444198" y="5627075"/>
            <a:ext cx="6668088" cy="969496"/>
          </a:xfrm>
          <a:prstGeom prst="rect">
            <a:avLst/>
          </a:prstGeom>
          <a:noFill/>
        </p:spPr>
        <p:txBody>
          <a:bodyPr wrap="square" rtlCol="0">
            <a:spAutoFit/>
          </a:bodyPr>
          <a:lstStyle/>
          <a:p>
            <a:r>
              <a:rPr lang="en-US" sz="1900" dirty="0"/>
              <a:t>So, procedure is that we use </a:t>
            </a:r>
            <a:r>
              <a:rPr lang="en-US" sz="1900" b="1" dirty="0" err="1"/>
              <a:t>Kolgomorov</a:t>
            </a:r>
            <a:r>
              <a:rPr lang="en-US" sz="1900" b="1" dirty="0"/>
              <a:t>-Smirnov or Lilliefors </a:t>
            </a:r>
            <a:r>
              <a:rPr lang="en-US" sz="1900" dirty="0"/>
              <a:t>tests (depending on whether we test for specific mu and sigma or general </a:t>
            </a:r>
            <a:r>
              <a:rPr lang="en-US" sz="1900" dirty="0" err="1"/>
              <a:t>Gaussianity</a:t>
            </a:r>
            <a:r>
              <a:rPr lang="en-US" sz="1900" dirty="0"/>
              <a:t>, then if data is Gaussian, we can use </a:t>
            </a:r>
            <a:r>
              <a:rPr lang="en-US" sz="1900" b="1" dirty="0"/>
              <a:t>t-test</a:t>
            </a:r>
          </a:p>
        </p:txBody>
      </p:sp>
    </p:spTree>
    <p:extLst>
      <p:ext uri="{BB962C8B-B14F-4D97-AF65-F5344CB8AC3E}">
        <p14:creationId xmlns:p14="http://schemas.microsoft.com/office/powerpoint/2010/main" val="39756502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Quantile-Quantile (QQ) Plots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340674"/>
          </a:xfrm>
        </p:spPr>
        <p:txBody>
          <a:bodyPr>
            <a:normAutofit/>
          </a:bodyPr>
          <a:lstStyle/>
          <a:p>
            <a:r>
              <a:rPr lang="en-US" sz="2400" dirty="0"/>
              <a:t>Earlier tests were based on test statistics and p-values, QQ plot is a visual test</a:t>
            </a:r>
          </a:p>
          <a:p>
            <a:r>
              <a:rPr lang="en-US" sz="2400" dirty="0"/>
              <a:t>QQ plot is tool to test whether a distribution is close to another </a:t>
            </a:r>
            <a:r>
              <a:rPr lang="en-US" sz="2400" dirty="0" err="1"/>
              <a:t>distrib</a:t>
            </a:r>
            <a:r>
              <a:rPr lang="en-US" sz="2400" dirty="0"/>
              <a:t> using quantiles</a:t>
            </a:r>
          </a:p>
          <a:p>
            <a:r>
              <a:rPr lang="en-US" sz="2400" dirty="0"/>
              <a:t>We can also use histograms, PDFs, CDFs, but using those it is hard to see departures</a:t>
            </a:r>
          </a:p>
          <a:p>
            <a:r>
              <a:rPr lang="en-GB" sz="2300" dirty="0"/>
              <a:t>The </a:t>
            </a:r>
            <a:r>
              <a:rPr lang="en-GB" sz="2300" b="1" dirty="0"/>
              <a:t>goodness of fit</a:t>
            </a:r>
            <a:r>
              <a:rPr lang="en-GB" sz="2300" dirty="0"/>
              <a:t> of a </a:t>
            </a:r>
            <a:r>
              <a:rPr lang="en-GB" sz="2300" dirty="0">
                <a:hlinkClick r:id="rId2" tooltip="Statistical model"/>
              </a:rPr>
              <a:t>statistical </a:t>
            </a:r>
          </a:p>
          <a:p>
            <a:pPr marL="0" indent="0">
              <a:buNone/>
            </a:pPr>
            <a:r>
              <a:rPr lang="en-GB" sz="2300" dirty="0">
                <a:hlinkClick r:id="rId2" tooltip="Statistical model"/>
              </a:rPr>
              <a:t> model</a:t>
            </a:r>
            <a:r>
              <a:rPr lang="en-GB" sz="2300" dirty="0"/>
              <a:t> describes how well it fits  a set of  </a:t>
            </a:r>
            <a:r>
              <a:rPr lang="en-GB" sz="2300" dirty="0" err="1"/>
              <a:t>obs</a:t>
            </a:r>
            <a:endParaRPr lang="en-GB" sz="2300" dirty="0"/>
          </a:p>
          <a:p>
            <a:r>
              <a:rPr lang="en-GB" sz="2300" dirty="0"/>
              <a:t>Measures of goodness of fit typically </a:t>
            </a:r>
          </a:p>
          <a:p>
            <a:pPr marL="0" indent="0">
              <a:buNone/>
            </a:pPr>
            <a:r>
              <a:rPr lang="en-GB" sz="2300" dirty="0"/>
              <a:t>summarizes the discrepancy </a:t>
            </a:r>
            <a:r>
              <a:rPr lang="en-GB" sz="2300" dirty="0" err="1"/>
              <a:t>betw</a:t>
            </a:r>
            <a:r>
              <a:rPr lang="en-GB" sz="2300" dirty="0"/>
              <a:t> </a:t>
            </a:r>
            <a:r>
              <a:rPr lang="en-GB" sz="2300" dirty="0" err="1"/>
              <a:t>obs</a:t>
            </a:r>
            <a:r>
              <a:rPr lang="en-GB" sz="2300" dirty="0"/>
              <a:t> and exp </a:t>
            </a:r>
          </a:p>
          <a:p>
            <a:pPr marL="0" indent="0">
              <a:buNone/>
            </a:pPr>
            <a:r>
              <a:rPr lang="en-GB" sz="2300" dirty="0"/>
              <a:t>values under the model in question. </a:t>
            </a:r>
          </a:p>
          <a:p>
            <a:pPr marL="0" indent="0">
              <a:buNone/>
            </a:pPr>
            <a:r>
              <a:rPr lang="en-GB" sz="2300" dirty="0"/>
              <a:t>Such measures can be used in </a:t>
            </a:r>
            <a:r>
              <a:rPr lang="en-GB" sz="2300" dirty="0">
                <a:hlinkClick r:id="rId3" tooltip="Statistical hypothesis testing"/>
              </a:rPr>
              <a:t>statistical </a:t>
            </a:r>
          </a:p>
          <a:p>
            <a:pPr marL="0" indent="0">
              <a:buNone/>
            </a:pPr>
            <a:r>
              <a:rPr lang="en-GB" sz="2300" dirty="0">
                <a:hlinkClick r:id="rId3" tooltip="Statistical hypothesis testing"/>
              </a:rPr>
              <a:t>hypothesis testing</a:t>
            </a:r>
            <a:r>
              <a:rPr lang="en-GB" sz="2300" dirty="0"/>
              <a:t>,</a:t>
            </a:r>
          </a:p>
          <a:p>
            <a:pPr marL="0" indent="0">
              <a:buNone/>
            </a:pPr>
            <a:r>
              <a:rPr lang="en-GB" sz="2300" dirty="0"/>
              <a:t> e.g. to </a:t>
            </a:r>
            <a:r>
              <a:rPr lang="en-GB" sz="2300" dirty="0">
                <a:hlinkClick r:id="rId4" tooltip="Normality test"/>
              </a:rPr>
              <a:t>test for normality</a:t>
            </a:r>
            <a:r>
              <a:rPr lang="en-GB" sz="2300" dirty="0"/>
              <a:t> of </a:t>
            </a:r>
            <a:r>
              <a:rPr lang="en-GB" sz="2300" dirty="0">
                <a:hlinkClick r:id="rId5" tooltip="Errors and residuals in statistics"/>
              </a:rPr>
              <a:t>residuals</a:t>
            </a:r>
            <a:r>
              <a:rPr lang="en-GB" sz="2300" dirty="0"/>
              <a:t>, to test </a:t>
            </a:r>
          </a:p>
          <a:p>
            <a:pPr marL="0" indent="0">
              <a:buNone/>
            </a:pPr>
            <a:r>
              <a:rPr lang="en-GB" sz="2300" dirty="0"/>
              <a:t>whether two samples are drawn from identical </a:t>
            </a:r>
          </a:p>
          <a:p>
            <a:pPr marL="0" indent="0">
              <a:buNone/>
            </a:pPr>
            <a:r>
              <a:rPr lang="en-GB" sz="2300" dirty="0"/>
              <a:t>distributions (see </a:t>
            </a:r>
            <a:r>
              <a:rPr lang="en-GB" sz="2300" dirty="0">
                <a:hlinkClick r:id="rId6" tooltip="Kolmogorov–Smirnov"/>
              </a:rPr>
              <a:t>Kolmogorov–Smirnov</a:t>
            </a:r>
            <a:r>
              <a:rPr lang="en-GB" sz="2300" dirty="0"/>
              <a:t> test), or </a:t>
            </a:r>
          </a:p>
          <a:p>
            <a:pPr marL="0" indent="0">
              <a:buNone/>
            </a:pPr>
            <a:r>
              <a:rPr lang="en-GB" sz="2300" dirty="0"/>
              <a:t>whether outcome frequencies follow a specified distribution (see </a:t>
            </a:r>
            <a:r>
              <a:rPr lang="en-GB" sz="2300" dirty="0">
                <a:hlinkClick r:id="rId7"/>
              </a:rPr>
              <a:t>Pearson's chi-squared test</a:t>
            </a:r>
            <a:r>
              <a:rPr lang="en-GB" sz="2300" dirty="0"/>
              <a:t>)</a:t>
            </a:r>
            <a:endParaRPr lang="en-US" sz="2300" dirty="0"/>
          </a:p>
        </p:txBody>
      </p:sp>
      <p:pic>
        <p:nvPicPr>
          <p:cNvPr id="7" name="Picture 6">
            <a:extLst>
              <a:ext uri="{FF2B5EF4-FFF2-40B4-BE49-F238E27FC236}">
                <a16:creationId xmlns:a16="http://schemas.microsoft.com/office/drawing/2014/main" id="{E3D9316F-3AE8-43F2-A18F-1EF52C47DAC3}"/>
              </a:ext>
            </a:extLst>
          </p:cNvPr>
          <p:cNvPicPr>
            <a:picLocks noChangeAspect="1"/>
          </p:cNvPicPr>
          <p:nvPr/>
        </p:nvPicPr>
        <p:blipFill>
          <a:blip r:embed="rId8"/>
          <a:stretch>
            <a:fillRect/>
          </a:stretch>
        </p:blipFill>
        <p:spPr>
          <a:xfrm>
            <a:off x="5914015" y="1779561"/>
            <a:ext cx="6240624" cy="4548668"/>
          </a:xfrm>
          <a:prstGeom prst="rect">
            <a:avLst/>
          </a:prstGeom>
          <a:ln>
            <a:solidFill>
              <a:schemeClr val="tx1"/>
            </a:solidFill>
          </a:ln>
        </p:spPr>
      </p:pic>
    </p:spTree>
    <p:extLst>
      <p:ext uri="{BB962C8B-B14F-4D97-AF65-F5344CB8AC3E}">
        <p14:creationId xmlns:p14="http://schemas.microsoft.com/office/powerpoint/2010/main" val="6535953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QQ plots and 4 patterns in it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We use </a:t>
            </a:r>
            <a:r>
              <a:rPr lang="en-US" sz="2400" dirty="0" err="1"/>
              <a:t>qq</a:t>
            </a:r>
            <a:r>
              <a:rPr lang="en-US" sz="2400" dirty="0"/>
              <a:t> plots when N of observations is small (&lt;50), if more we can use t-test or </a:t>
            </a:r>
            <a:r>
              <a:rPr lang="en-US" sz="2400" dirty="0" err="1"/>
              <a:t>Kolgomorov</a:t>
            </a:r>
            <a:r>
              <a:rPr lang="en-US" sz="2400" dirty="0"/>
              <a:t>-Smirnov</a:t>
            </a:r>
          </a:p>
          <a:p>
            <a:r>
              <a:rPr lang="en-US" sz="2400" dirty="0"/>
              <a:t>Tails of t distribution are heavier than of Gaussians, so Quantiles </a:t>
            </a:r>
          </a:p>
          <a:p>
            <a:pPr marL="0" indent="0">
              <a:buNone/>
            </a:pPr>
            <a:r>
              <a:rPr lang="en-US" sz="2400" dirty="0"/>
              <a:t>at left and right will be further </a:t>
            </a:r>
            <a:r>
              <a:rPr lang="en-US" sz="2400" dirty="0" err="1"/>
              <a:t>resul</a:t>
            </a:r>
            <a:r>
              <a:rPr lang="en-US" sz="2400" dirty="0"/>
              <a:t>. in Q-Q  Plot shown on the right</a:t>
            </a:r>
          </a:p>
        </p:txBody>
      </p:sp>
      <p:pic>
        <p:nvPicPr>
          <p:cNvPr id="4" name="Picture 3">
            <a:extLst>
              <a:ext uri="{FF2B5EF4-FFF2-40B4-BE49-F238E27FC236}">
                <a16:creationId xmlns:a16="http://schemas.microsoft.com/office/drawing/2014/main" id="{95945F96-1000-46C5-A92C-CC8FC990E3C8}"/>
              </a:ext>
            </a:extLst>
          </p:cNvPr>
          <p:cNvPicPr>
            <a:picLocks noChangeAspect="1"/>
          </p:cNvPicPr>
          <p:nvPr/>
        </p:nvPicPr>
        <p:blipFill>
          <a:blip r:embed="rId2"/>
          <a:stretch>
            <a:fillRect/>
          </a:stretch>
        </p:blipFill>
        <p:spPr>
          <a:xfrm>
            <a:off x="8938327" y="888784"/>
            <a:ext cx="3140599" cy="1757374"/>
          </a:xfrm>
          <a:prstGeom prst="rect">
            <a:avLst/>
          </a:prstGeom>
        </p:spPr>
      </p:pic>
      <p:pic>
        <p:nvPicPr>
          <p:cNvPr id="5" name="Picture 4">
            <a:extLst>
              <a:ext uri="{FF2B5EF4-FFF2-40B4-BE49-F238E27FC236}">
                <a16:creationId xmlns:a16="http://schemas.microsoft.com/office/drawing/2014/main" id="{6DF9CACB-A1CD-4069-9263-AFE9CA939E21}"/>
              </a:ext>
            </a:extLst>
          </p:cNvPr>
          <p:cNvPicPr>
            <a:picLocks noChangeAspect="1"/>
          </p:cNvPicPr>
          <p:nvPr/>
        </p:nvPicPr>
        <p:blipFill>
          <a:blip r:embed="rId3"/>
          <a:stretch>
            <a:fillRect/>
          </a:stretch>
        </p:blipFill>
        <p:spPr>
          <a:xfrm>
            <a:off x="10456666" y="2701743"/>
            <a:ext cx="1662946" cy="1796516"/>
          </a:xfrm>
          <a:prstGeom prst="rect">
            <a:avLst/>
          </a:prstGeom>
        </p:spPr>
      </p:pic>
      <p:pic>
        <p:nvPicPr>
          <p:cNvPr id="6" name="Picture 5">
            <a:extLst>
              <a:ext uri="{FF2B5EF4-FFF2-40B4-BE49-F238E27FC236}">
                <a16:creationId xmlns:a16="http://schemas.microsoft.com/office/drawing/2014/main" id="{5DEA8A2B-8E30-428D-B782-A21565BA7537}"/>
              </a:ext>
            </a:extLst>
          </p:cNvPr>
          <p:cNvPicPr>
            <a:picLocks noChangeAspect="1"/>
          </p:cNvPicPr>
          <p:nvPr/>
        </p:nvPicPr>
        <p:blipFill>
          <a:blip r:embed="rId4"/>
          <a:stretch>
            <a:fillRect/>
          </a:stretch>
        </p:blipFill>
        <p:spPr>
          <a:xfrm>
            <a:off x="8491844" y="2712474"/>
            <a:ext cx="1832027" cy="1780661"/>
          </a:xfrm>
          <a:prstGeom prst="rect">
            <a:avLst/>
          </a:prstGeom>
          <a:ln>
            <a:solidFill>
              <a:schemeClr val="tx1"/>
            </a:solidFill>
          </a:ln>
        </p:spPr>
      </p:pic>
      <p:pic>
        <p:nvPicPr>
          <p:cNvPr id="7" name="Picture 6">
            <a:extLst>
              <a:ext uri="{FF2B5EF4-FFF2-40B4-BE49-F238E27FC236}">
                <a16:creationId xmlns:a16="http://schemas.microsoft.com/office/drawing/2014/main" id="{E5353095-E703-453A-97B3-68B39DB6C6F7}"/>
              </a:ext>
            </a:extLst>
          </p:cNvPr>
          <p:cNvPicPr>
            <a:picLocks noChangeAspect="1"/>
          </p:cNvPicPr>
          <p:nvPr/>
        </p:nvPicPr>
        <p:blipFill>
          <a:blip r:embed="rId5"/>
          <a:stretch>
            <a:fillRect/>
          </a:stretch>
        </p:blipFill>
        <p:spPr>
          <a:xfrm>
            <a:off x="122795" y="2140192"/>
            <a:ext cx="5419875" cy="4649159"/>
          </a:xfrm>
          <a:prstGeom prst="rect">
            <a:avLst/>
          </a:prstGeom>
          <a:ln>
            <a:solidFill>
              <a:schemeClr val="tx1"/>
            </a:solidFill>
          </a:ln>
        </p:spPr>
      </p:pic>
    </p:spTree>
    <p:extLst>
      <p:ext uri="{BB962C8B-B14F-4D97-AF65-F5344CB8AC3E}">
        <p14:creationId xmlns:p14="http://schemas.microsoft.com/office/powerpoint/2010/main" val="4217484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Parametric Hypothesis Testing</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dirty="0"/>
              <a:t>Let’s do </a:t>
            </a:r>
            <a:r>
              <a:rPr lang="en-US" sz="2500" b="1" dirty="0"/>
              <a:t>clinical trials </a:t>
            </a:r>
            <a:r>
              <a:rPr lang="en-US" sz="2500" dirty="0"/>
              <a:t>to estimate whether the effect of a particular drug is </a:t>
            </a:r>
            <a:r>
              <a:rPr lang="en-US" sz="2500" b="1" dirty="0"/>
              <a:t>statistically significant</a:t>
            </a:r>
          </a:p>
          <a:p>
            <a:r>
              <a:rPr lang="en-US" sz="2500" dirty="0"/>
              <a:t>Let </a:t>
            </a:r>
            <a:r>
              <a:rPr lang="en-US" sz="2500" b="1" dirty="0" err="1"/>
              <a:t>delta_d</a:t>
            </a:r>
            <a:r>
              <a:rPr lang="en-US" sz="2500" b="1" dirty="0"/>
              <a:t>&gt;0</a:t>
            </a:r>
            <a:r>
              <a:rPr lang="en-US" sz="2500" dirty="0"/>
              <a:t> denote the expected decrease of LDL level for a patient that has used the drug</a:t>
            </a:r>
          </a:p>
          <a:p>
            <a:r>
              <a:rPr lang="en-US" sz="2500" dirty="0"/>
              <a:t>Let </a:t>
            </a:r>
            <a:r>
              <a:rPr lang="en-US" sz="2500" b="1" dirty="0" err="1"/>
              <a:t>delta_c</a:t>
            </a:r>
            <a:r>
              <a:rPr lang="en-US" sz="2500" b="1" dirty="0"/>
              <a:t>&gt;0 </a:t>
            </a:r>
            <a:r>
              <a:rPr lang="en-US" sz="2500" dirty="0"/>
              <a:t>d denote the expected decrease of LDL level for a patient that has used the placebo</a:t>
            </a:r>
          </a:p>
          <a:p>
            <a:r>
              <a:rPr lang="en-US" sz="2500" dirty="0"/>
              <a:t>We want to know if</a:t>
            </a:r>
          </a:p>
          <a:p>
            <a:r>
              <a:rPr lang="en-US" sz="2500" dirty="0"/>
              <a:t>We observe 2 independent samples</a:t>
            </a:r>
          </a:p>
          <a:p>
            <a:r>
              <a:rPr lang="en-US" sz="2500" dirty="0"/>
              <a:t>So our Hypotheses are: </a:t>
            </a:r>
          </a:p>
          <a:p>
            <a:r>
              <a:rPr lang="en-US" sz="2500" dirty="0"/>
              <a:t>Since the data is Gaussian by assumption, we do not need the CLT</a:t>
            </a:r>
          </a:p>
          <a:p>
            <a:r>
              <a:rPr lang="en-US" sz="2500" dirty="0"/>
              <a:t>We have individual distributions</a:t>
            </a:r>
          </a:p>
          <a:p>
            <a:r>
              <a:rPr lang="en-US" sz="2500" dirty="0"/>
              <a:t>Therefore for p-value:</a:t>
            </a:r>
          </a:p>
          <a:p>
            <a:r>
              <a:rPr lang="en-US" sz="2500" dirty="0"/>
              <a:t>But we </a:t>
            </a:r>
            <a:r>
              <a:rPr lang="en-US" sz="2500" b="1" dirty="0"/>
              <a:t>do not know </a:t>
            </a:r>
            <a:r>
              <a:rPr lang="en-US" sz="2500" dirty="0"/>
              <a:t>variances of X and Y, we can replace them with sample var using Slutsky</a:t>
            </a:r>
          </a:p>
        </p:txBody>
      </p:sp>
      <p:pic>
        <p:nvPicPr>
          <p:cNvPr id="5" name="Picture 4">
            <a:extLst>
              <a:ext uri="{FF2B5EF4-FFF2-40B4-BE49-F238E27FC236}">
                <a16:creationId xmlns:a16="http://schemas.microsoft.com/office/drawing/2014/main" id="{C20B1B9B-5F07-48C6-8642-6DA49715490B}"/>
              </a:ext>
            </a:extLst>
          </p:cNvPr>
          <p:cNvPicPr>
            <a:picLocks noChangeAspect="1"/>
          </p:cNvPicPr>
          <p:nvPr/>
        </p:nvPicPr>
        <p:blipFill>
          <a:blip r:embed="rId2"/>
          <a:stretch>
            <a:fillRect/>
          </a:stretch>
        </p:blipFill>
        <p:spPr>
          <a:xfrm>
            <a:off x="1808275" y="850875"/>
            <a:ext cx="386422" cy="416147"/>
          </a:xfrm>
          <a:prstGeom prst="rect">
            <a:avLst/>
          </a:prstGeom>
          <a:ln>
            <a:solidFill>
              <a:schemeClr val="tx1"/>
            </a:solidFill>
          </a:ln>
        </p:spPr>
      </p:pic>
      <p:pic>
        <p:nvPicPr>
          <p:cNvPr id="6" name="Picture 5">
            <a:extLst>
              <a:ext uri="{FF2B5EF4-FFF2-40B4-BE49-F238E27FC236}">
                <a16:creationId xmlns:a16="http://schemas.microsoft.com/office/drawing/2014/main" id="{771FEFFC-2273-4D40-8339-78D4766D6D0F}"/>
              </a:ext>
            </a:extLst>
          </p:cNvPr>
          <p:cNvPicPr>
            <a:picLocks noChangeAspect="1"/>
          </p:cNvPicPr>
          <p:nvPr/>
        </p:nvPicPr>
        <p:blipFill>
          <a:blip r:embed="rId3"/>
          <a:stretch>
            <a:fillRect/>
          </a:stretch>
        </p:blipFill>
        <p:spPr>
          <a:xfrm>
            <a:off x="3021989" y="2938974"/>
            <a:ext cx="1198319" cy="387335"/>
          </a:xfrm>
          <a:prstGeom prst="rect">
            <a:avLst/>
          </a:prstGeom>
          <a:ln>
            <a:solidFill>
              <a:schemeClr val="tx1"/>
            </a:solidFill>
          </a:ln>
        </p:spPr>
      </p:pic>
      <p:pic>
        <p:nvPicPr>
          <p:cNvPr id="7" name="Picture 6">
            <a:extLst>
              <a:ext uri="{FF2B5EF4-FFF2-40B4-BE49-F238E27FC236}">
                <a16:creationId xmlns:a16="http://schemas.microsoft.com/office/drawing/2014/main" id="{D1052421-7E3D-4142-80CB-AC6F4F1B6E7F}"/>
              </a:ext>
            </a:extLst>
          </p:cNvPr>
          <p:cNvPicPr>
            <a:picLocks noChangeAspect="1"/>
          </p:cNvPicPr>
          <p:nvPr/>
        </p:nvPicPr>
        <p:blipFill>
          <a:blip r:embed="rId4"/>
          <a:stretch>
            <a:fillRect/>
          </a:stretch>
        </p:blipFill>
        <p:spPr>
          <a:xfrm>
            <a:off x="5128772" y="2917506"/>
            <a:ext cx="4955170" cy="852635"/>
          </a:xfrm>
          <a:prstGeom prst="rect">
            <a:avLst/>
          </a:prstGeom>
          <a:ln>
            <a:solidFill>
              <a:schemeClr val="tx1"/>
            </a:solidFill>
          </a:ln>
        </p:spPr>
      </p:pic>
      <p:pic>
        <p:nvPicPr>
          <p:cNvPr id="9" name="Picture 8">
            <a:extLst>
              <a:ext uri="{FF2B5EF4-FFF2-40B4-BE49-F238E27FC236}">
                <a16:creationId xmlns:a16="http://schemas.microsoft.com/office/drawing/2014/main" id="{356DBF3A-2AE3-4CFE-8661-D6C942A7A993}"/>
              </a:ext>
            </a:extLst>
          </p:cNvPr>
          <p:cNvPicPr>
            <a:picLocks noChangeAspect="1"/>
          </p:cNvPicPr>
          <p:nvPr/>
        </p:nvPicPr>
        <p:blipFill>
          <a:blip r:embed="rId5"/>
          <a:stretch>
            <a:fillRect/>
          </a:stretch>
        </p:blipFill>
        <p:spPr>
          <a:xfrm>
            <a:off x="3510915" y="3872205"/>
            <a:ext cx="3947156" cy="446576"/>
          </a:xfrm>
          <a:prstGeom prst="rect">
            <a:avLst/>
          </a:prstGeom>
          <a:ln>
            <a:solidFill>
              <a:schemeClr val="tx1"/>
            </a:solidFill>
          </a:ln>
        </p:spPr>
      </p:pic>
      <p:pic>
        <p:nvPicPr>
          <p:cNvPr id="10" name="Picture 9">
            <a:extLst>
              <a:ext uri="{FF2B5EF4-FFF2-40B4-BE49-F238E27FC236}">
                <a16:creationId xmlns:a16="http://schemas.microsoft.com/office/drawing/2014/main" id="{FD1280EA-8AAE-4B00-8F8C-50B2503430D7}"/>
              </a:ext>
            </a:extLst>
          </p:cNvPr>
          <p:cNvPicPr>
            <a:picLocks noChangeAspect="1"/>
          </p:cNvPicPr>
          <p:nvPr/>
        </p:nvPicPr>
        <p:blipFill>
          <a:blip r:embed="rId6"/>
          <a:stretch>
            <a:fillRect/>
          </a:stretch>
        </p:blipFill>
        <p:spPr>
          <a:xfrm>
            <a:off x="4789903" y="4733777"/>
            <a:ext cx="4098103" cy="555675"/>
          </a:xfrm>
          <a:prstGeom prst="rect">
            <a:avLst/>
          </a:prstGeom>
          <a:ln>
            <a:solidFill>
              <a:schemeClr val="tx1"/>
            </a:solidFill>
          </a:ln>
        </p:spPr>
      </p:pic>
      <p:pic>
        <p:nvPicPr>
          <p:cNvPr id="11" name="Picture 10">
            <a:extLst>
              <a:ext uri="{FF2B5EF4-FFF2-40B4-BE49-F238E27FC236}">
                <a16:creationId xmlns:a16="http://schemas.microsoft.com/office/drawing/2014/main" id="{A7AED6CE-9882-4E6E-A427-A563C65E659D}"/>
              </a:ext>
            </a:extLst>
          </p:cNvPr>
          <p:cNvPicPr>
            <a:picLocks noChangeAspect="1"/>
          </p:cNvPicPr>
          <p:nvPr/>
        </p:nvPicPr>
        <p:blipFill>
          <a:blip r:embed="rId7"/>
          <a:stretch>
            <a:fillRect/>
          </a:stretch>
        </p:blipFill>
        <p:spPr>
          <a:xfrm>
            <a:off x="9115865" y="4690037"/>
            <a:ext cx="2996418" cy="879800"/>
          </a:xfrm>
          <a:prstGeom prst="rect">
            <a:avLst/>
          </a:prstGeom>
          <a:ln>
            <a:solidFill>
              <a:schemeClr val="tx1"/>
            </a:solidFill>
          </a:ln>
        </p:spPr>
      </p:pic>
    </p:spTree>
    <p:extLst>
      <p:ext uri="{BB962C8B-B14F-4D97-AF65-F5344CB8AC3E}">
        <p14:creationId xmlns:p14="http://schemas.microsoft.com/office/powerpoint/2010/main" val="3036480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Recitation 16. Two sample KS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GB" sz="2400" dirty="0"/>
              <a:t>When computing the </a:t>
            </a:r>
            <a:r>
              <a:rPr lang="en-GB" sz="2400" b="1" dirty="0"/>
              <a:t>quantiles</a:t>
            </a:r>
            <a:r>
              <a:rPr lang="en-GB" sz="2400" dirty="0"/>
              <a:t> for the </a:t>
            </a:r>
            <a:r>
              <a:rPr lang="en-GB" sz="2400" b="1" dirty="0"/>
              <a:t>KS test</a:t>
            </a:r>
            <a:r>
              <a:rPr lang="en-GB" sz="2400" dirty="0"/>
              <a:t>, it is </a:t>
            </a:r>
            <a:r>
              <a:rPr lang="en-GB" sz="2400" b="1" dirty="0"/>
              <a:t>more accurate </a:t>
            </a:r>
            <a:r>
              <a:rPr lang="en-GB" sz="2400" dirty="0"/>
              <a:t>to use the </a:t>
            </a:r>
            <a:r>
              <a:rPr lang="en-GB" sz="2400" b="1" dirty="0"/>
              <a:t>pivotal test stat Tn </a:t>
            </a:r>
            <a:r>
              <a:rPr lang="en-GB" sz="2400" dirty="0"/>
              <a:t>(under the null) and </a:t>
            </a:r>
            <a:r>
              <a:rPr lang="en-GB" sz="2400" b="1" dirty="0"/>
              <a:t>its quantiles</a:t>
            </a:r>
            <a:r>
              <a:rPr lang="en-GB" sz="2400" dirty="0"/>
              <a:t>, even though </a:t>
            </a:r>
            <a:r>
              <a:rPr lang="en-GB" sz="2400" b="1" dirty="0"/>
              <a:t>Tn converges </a:t>
            </a:r>
            <a:r>
              <a:rPr lang="en-GB" sz="2400" dirty="0"/>
              <a:t>to the </a:t>
            </a:r>
            <a:r>
              <a:rPr lang="en-GB" sz="2400" b="1" dirty="0"/>
              <a:t>supremum</a:t>
            </a:r>
            <a:r>
              <a:rPr lang="en-GB" sz="2400" dirty="0"/>
              <a:t> of the Brownian bridge (if the null is true) asymptotically and there is a quantile table for the latter</a:t>
            </a:r>
          </a:p>
          <a:p>
            <a:r>
              <a:rPr lang="en-GB" sz="2400" dirty="0"/>
              <a:t>We can use parametric method for 2 sample tests mu1=mu2 under H0=Gaussian, or non-parametric tests KS (without </a:t>
            </a:r>
            <a:r>
              <a:rPr lang="en-GB" sz="2400" dirty="0" err="1"/>
              <a:t>impos</a:t>
            </a:r>
            <a:r>
              <a:rPr lang="en-GB" sz="2400" dirty="0"/>
              <a:t> any distribution) – we </a:t>
            </a:r>
            <a:r>
              <a:rPr lang="en-GB" sz="2400" dirty="0" err="1"/>
              <a:t>assum</a:t>
            </a:r>
            <a:r>
              <a:rPr lang="en-GB" sz="2400" dirty="0"/>
              <a:t> only that they have </a:t>
            </a:r>
            <a:r>
              <a:rPr lang="en-GB" sz="2400" dirty="0" err="1"/>
              <a:t>cont</a:t>
            </a:r>
            <a:r>
              <a:rPr lang="en-GB" sz="2400" dirty="0"/>
              <a:t> CDFs</a:t>
            </a:r>
          </a:p>
          <a:p>
            <a:r>
              <a:rPr lang="en-GB" sz="2400" dirty="0"/>
              <a:t>Let’s say X1…</a:t>
            </a:r>
            <a:r>
              <a:rPr lang="en-GB" sz="2400" dirty="0" err="1"/>
              <a:t>Xn</a:t>
            </a:r>
            <a:r>
              <a:rPr lang="en-GB" sz="2400" dirty="0"/>
              <a:t> has </a:t>
            </a:r>
            <a:r>
              <a:rPr lang="en-GB" sz="2400" dirty="0" err="1"/>
              <a:t>distrib</a:t>
            </a:r>
            <a:r>
              <a:rPr lang="en-GB" sz="2400" dirty="0"/>
              <a:t> F; Y1…</a:t>
            </a:r>
            <a:r>
              <a:rPr lang="en-GB" sz="2400" dirty="0" err="1"/>
              <a:t>Ym</a:t>
            </a:r>
            <a:r>
              <a:rPr lang="en-GB" sz="2400" dirty="0"/>
              <a:t> has </a:t>
            </a:r>
            <a:r>
              <a:rPr lang="en-GB" sz="2400" dirty="0" err="1"/>
              <a:t>distrib</a:t>
            </a:r>
            <a:r>
              <a:rPr lang="en-GB" sz="2400" dirty="0"/>
              <a:t> G; H0: F=G; H1: F!=G</a:t>
            </a:r>
          </a:p>
          <a:p>
            <a:r>
              <a:rPr lang="en-GB" sz="2400" dirty="0"/>
              <a:t>For all tests we need to 1) come up with </a:t>
            </a:r>
            <a:r>
              <a:rPr lang="en-GB" sz="2400" dirty="0" err="1"/>
              <a:t>estim</a:t>
            </a:r>
            <a:r>
              <a:rPr lang="en-GB" sz="2400" dirty="0"/>
              <a:t> (</a:t>
            </a:r>
            <a:r>
              <a:rPr lang="en-GB" sz="2400" dirty="0" err="1"/>
              <a:t>Fn</a:t>
            </a:r>
            <a:r>
              <a:rPr lang="en-GB" sz="2400" dirty="0"/>
              <a:t> emp CDF) 2) calc pivot test stats 3) Tn &lt;&gt; </a:t>
            </a:r>
            <a:r>
              <a:rPr lang="en-GB" sz="2400" dirty="0" err="1"/>
              <a:t>qn</a:t>
            </a:r>
            <a:r>
              <a:rPr lang="en-GB" sz="2400" dirty="0"/>
              <a:t>)</a:t>
            </a:r>
            <a:endParaRPr lang="en-US" dirty="0"/>
          </a:p>
        </p:txBody>
      </p:sp>
      <p:pic>
        <p:nvPicPr>
          <p:cNvPr id="4" name="Picture 3">
            <a:extLst>
              <a:ext uri="{FF2B5EF4-FFF2-40B4-BE49-F238E27FC236}">
                <a16:creationId xmlns:a16="http://schemas.microsoft.com/office/drawing/2014/main" id="{5A8022D3-33B8-41E4-8E85-84DBF72F887C}"/>
              </a:ext>
            </a:extLst>
          </p:cNvPr>
          <p:cNvPicPr>
            <a:picLocks noChangeAspect="1"/>
          </p:cNvPicPr>
          <p:nvPr/>
        </p:nvPicPr>
        <p:blipFill>
          <a:blip r:embed="rId2"/>
          <a:stretch>
            <a:fillRect/>
          </a:stretch>
        </p:blipFill>
        <p:spPr>
          <a:xfrm>
            <a:off x="5492920" y="3348844"/>
            <a:ext cx="6422415" cy="3455180"/>
          </a:xfrm>
          <a:prstGeom prst="rect">
            <a:avLst/>
          </a:prstGeom>
        </p:spPr>
      </p:pic>
      <p:pic>
        <p:nvPicPr>
          <p:cNvPr id="5" name="Picture 4">
            <a:extLst>
              <a:ext uri="{FF2B5EF4-FFF2-40B4-BE49-F238E27FC236}">
                <a16:creationId xmlns:a16="http://schemas.microsoft.com/office/drawing/2014/main" id="{BDCDBFBA-1B17-487B-9DD5-35538098D65A}"/>
              </a:ext>
            </a:extLst>
          </p:cNvPr>
          <p:cNvPicPr>
            <a:picLocks noChangeAspect="1"/>
          </p:cNvPicPr>
          <p:nvPr/>
        </p:nvPicPr>
        <p:blipFill>
          <a:blip r:embed="rId3"/>
          <a:stretch>
            <a:fillRect/>
          </a:stretch>
        </p:blipFill>
        <p:spPr>
          <a:xfrm>
            <a:off x="183466" y="3265536"/>
            <a:ext cx="2545666" cy="3417280"/>
          </a:xfrm>
          <a:prstGeom prst="rect">
            <a:avLst/>
          </a:prstGeom>
        </p:spPr>
      </p:pic>
    </p:spTree>
    <p:extLst>
      <p:ext uri="{BB962C8B-B14F-4D97-AF65-F5344CB8AC3E}">
        <p14:creationId xmlns:p14="http://schemas.microsoft.com/office/powerpoint/2010/main" val="35082632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Recitation 16. Two sample KS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450166"/>
            <a:ext cx="12113456" cy="6393766"/>
          </a:xfrm>
        </p:spPr>
        <p:txBody>
          <a:bodyPr>
            <a:normAutofit/>
          </a:bodyPr>
          <a:lstStyle/>
          <a:p>
            <a:r>
              <a:rPr lang="en-US" sz="2400" dirty="0"/>
              <a:t>However, in 2 sample test we cannot compare to specified distribution</a:t>
            </a:r>
          </a:p>
          <a:p>
            <a:r>
              <a:rPr lang="en-US" sz="2400" dirty="0" err="1"/>
              <a:t>Glivenko-Cantinelli</a:t>
            </a:r>
            <a:r>
              <a:rPr lang="en-US" sz="2400" dirty="0"/>
              <a:t> tells us that</a:t>
            </a:r>
          </a:p>
          <a:p>
            <a:pPr marL="0" indent="0">
              <a:buNone/>
            </a:pPr>
            <a:r>
              <a:rPr lang="en-US" sz="2400" dirty="0"/>
              <a:t>Empirical </a:t>
            </a:r>
            <a:r>
              <a:rPr lang="en-US" sz="2400" dirty="0" err="1"/>
              <a:t>cdf</a:t>
            </a:r>
            <a:r>
              <a:rPr lang="en-US" sz="2400" dirty="0"/>
              <a:t> converges to </a:t>
            </a:r>
            <a:r>
              <a:rPr lang="en-US" sz="2400" dirty="0" err="1"/>
              <a:t>ther</a:t>
            </a:r>
            <a:r>
              <a:rPr lang="en-US" sz="2400" dirty="0"/>
              <a:t> </a:t>
            </a:r>
            <a:r>
              <a:rPr lang="en-US" sz="2400" dirty="0" err="1"/>
              <a:t>cdf</a:t>
            </a:r>
            <a:endParaRPr lang="en-US" sz="2400" dirty="0"/>
          </a:p>
          <a:p>
            <a:pPr marL="0" indent="0">
              <a:buNone/>
            </a:pPr>
            <a:r>
              <a:rPr lang="en-US" sz="2400" dirty="0"/>
              <a:t>As n -&gt;inf</a:t>
            </a:r>
          </a:p>
          <a:p>
            <a:r>
              <a:rPr lang="en-US" sz="2400" dirty="0"/>
              <a:t>Assumptions F is invertible, </a:t>
            </a:r>
            <a:r>
              <a:rPr lang="en-US" sz="2400" dirty="0" err="1"/>
              <a:t>incr</a:t>
            </a:r>
            <a:endParaRPr lang="en-US" sz="2400" dirty="0"/>
          </a:p>
          <a:p>
            <a:pPr marL="0" indent="0">
              <a:buNone/>
            </a:pPr>
            <a:r>
              <a:rPr lang="en-US" sz="2400" dirty="0"/>
              <a:t>And continuous</a:t>
            </a:r>
          </a:p>
          <a:p>
            <a:r>
              <a:rPr lang="en-US" sz="2400" dirty="0"/>
              <a:t>We write definitions of emp CDF</a:t>
            </a:r>
          </a:p>
          <a:p>
            <a:pPr marL="0" indent="0">
              <a:buNone/>
            </a:pPr>
            <a:r>
              <a:rPr lang="en-US" sz="2400" dirty="0"/>
              <a:t>Then apply F function to each side</a:t>
            </a:r>
          </a:p>
          <a:p>
            <a:pPr marL="0" indent="0">
              <a:buNone/>
            </a:pPr>
            <a:r>
              <a:rPr lang="en-US" sz="2400" dirty="0"/>
              <a:t>F(Xi) -&gt; U[0,1]</a:t>
            </a:r>
          </a:p>
          <a:p>
            <a:r>
              <a:rPr lang="en-US" sz="2400" dirty="0"/>
              <a:t>In test stats we compare sup of</a:t>
            </a:r>
          </a:p>
          <a:p>
            <a:pPr marL="0" indent="0">
              <a:buNone/>
            </a:pPr>
            <a:r>
              <a:rPr lang="en-US" sz="2400" dirty="0"/>
              <a:t>2 empirical </a:t>
            </a:r>
            <a:r>
              <a:rPr lang="en-US" sz="2400" dirty="0" err="1"/>
              <a:t>cdfs</a:t>
            </a:r>
            <a:r>
              <a:rPr lang="en-US" sz="2400" dirty="0"/>
              <a:t>; we manipulate</a:t>
            </a:r>
          </a:p>
          <a:p>
            <a:pPr marL="0" indent="0">
              <a:buNone/>
            </a:pPr>
            <a:r>
              <a:rPr lang="en-US" sz="2400" dirty="0"/>
              <a:t>Them and reduce problem to</a:t>
            </a:r>
          </a:p>
          <a:p>
            <a:pPr marL="0" indent="0">
              <a:buNone/>
            </a:pPr>
            <a:r>
              <a:rPr lang="en-US" sz="2400" dirty="0"/>
              <a:t>Comparing 2 emp uniforms</a:t>
            </a:r>
          </a:p>
          <a:p>
            <a:r>
              <a:rPr lang="en-US" sz="2400" dirty="0"/>
              <a:t>Now we need </a:t>
            </a:r>
            <a:r>
              <a:rPr lang="en-US" sz="2400" dirty="0" err="1"/>
              <a:t>distrib</a:t>
            </a:r>
            <a:r>
              <a:rPr lang="en-US" sz="2400" dirty="0"/>
              <a:t> of new Tn</a:t>
            </a:r>
          </a:p>
          <a:p>
            <a:endParaRPr lang="en-US" sz="2400" dirty="0"/>
          </a:p>
        </p:txBody>
      </p:sp>
      <p:pic>
        <p:nvPicPr>
          <p:cNvPr id="4" name="Picture 3">
            <a:extLst>
              <a:ext uri="{FF2B5EF4-FFF2-40B4-BE49-F238E27FC236}">
                <a16:creationId xmlns:a16="http://schemas.microsoft.com/office/drawing/2014/main" id="{EE8C7E33-C076-4460-90F7-2BE5C50C5CD2}"/>
              </a:ext>
            </a:extLst>
          </p:cNvPr>
          <p:cNvPicPr>
            <a:picLocks noChangeAspect="1"/>
          </p:cNvPicPr>
          <p:nvPr/>
        </p:nvPicPr>
        <p:blipFill>
          <a:blip r:embed="rId2"/>
          <a:stretch>
            <a:fillRect/>
          </a:stretch>
        </p:blipFill>
        <p:spPr>
          <a:xfrm>
            <a:off x="4402074" y="811974"/>
            <a:ext cx="7763764" cy="5999873"/>
          </a:xfrm>
          <a:prstGeom prst="rect">
            <a:avLst/>
          </a:prstGeom>
        </p:spPr>
      </p:pic>
    </p:spTree>
    <p:extLst>
      <p:ext uri="{BB962C8B-B14F-4D97-AF65-F5344CB8AC3E}">
        <p14:creationId xmlns:p14="http://schemas.microsoft.com/office/powerpoint/2010/main" val="29868321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Recitation 16. Two sample KS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Now that we used difference between 2 empirical CDFs as test stat (happened to be diff </a:t>
            </a:r>
            <a:r>
              <a:rPr lang="en-US" sz="2400" dirty="0" err="1"/>
              <a:t>betw</a:t>
            </a:r>
            <a:r>
              <a:rPr lang="en-US" sz="2400" dirty="0"/>
              <a:t> </a:t>
            </a:r>
            <a:r>
              <a:rPr lang="en-US" sz="2400" dirty="0" err="1"/>
              <a:t>unif</a:t>
            </a:r>
            <a:r>
              <a:rPr lang="en-US" sz="2400" dirty="0"/>
              <a:t>), we are interested in finding its distribution, so that we know what cut-off to compare</a:t>
            </a:r>
          </a:p>
          <a:p>
            <a:r>
              <a:rPr lang="en-US" sz="2400" dirty="0"/>
              <a:t>The way we go about this, is we generate n and m random numbers from U[0,1] then calculate</a:t>
            </a:r>
          </a:p>
          <a:p>
            <a:pPr marL="0" indent="0">
              <a:buNone/>
            </a:pPr>
            <a:r>
              <a:rPr lang="en-US" sz="2400" dirty="0"/>
              <a:t>The farthest absolute distance </a:t>
            </a:r>
            <a:r>
              <a:rPr lang="en-US" sz="2400" dirty="0" err="1"/>
              <a:t>betw</a:t>
            </a:r>
            <a:r>
              <a:rPr lang="en-US" sz="2400" dirty="0"/>
              <a:t> their emp CDFs and we do this for large number of times</a:t>
            </a:r>
          </a:p>
          <a:p>
            <a:pPr marL="0" indent="0">
              <a:buNone/>
            </a:pPr>
            <a:r>
              <a:rPr lang="en-US" sz="2400" dirty="0"/>
              <a:t>Then we get </a:t>
            </a:r>
            <a:r>
              <a:rPr lang="en-US" sz="2400" dirty="0" err="1"/>
              <a:t>distrib</a:t>
            </a:r>
            <a:r>
              <a:rPr lang="en-US" sz="2400" dirty="0"/>
              <a:t> for </a:t>
            </a:r>
          </a:p>
          <a:p>
            <a:pPr marL="0" indent="0">
              <a:buNone/>
            </a:pPr>
            <a:r>
              <a:rPr lang="en-US" sz="2400" dirty="0" err="1"/>
              <a:t>Tnm</a:t>
            </a:r>
            <a:endParaRPr lang="en-US" sz="2400" dirty="0"/>
          </a:p>
          <a:p>
            <a:r>
              <a:rPr lang="en-US" sz="2400" dirty="0"/>
              <a:t>Having done this, we</a:t>
            </a:r>
          </a:p>
          <a:p>
            <a:pPr marL="0" indent="0">
              <a:buNone/>
            </a:pPr>
            <a:r>
              <a:rPr lang="en-US" sz="2400" dirty="0"/>
              <a:t>Calculate 1 </a:t>
            </a:r>
            <a:r>
              <a:rPr lang="en-US" sz="2400" dirty="0" err="1"/>
              <a:t>Tnm</a:t>
            </a:r>
            <a:r>
              <a:rPr lang="en-US" sz="2400" dirty="0"/>
              <a:t> based on</a:t>
            </a:r>
          </a:p>
          <a:p>
            <a:pPr marL="0" indent="0">
              <a:buNone/>
            </a:pPr>
            <a:r>
              <a:rPr lang="en-US" sz="2400" dirty="0"/>
              <a:t>Our data and compare</a:t>
            </a:r>
          </a:p>
          <a:p>
            <a:pPr marL="0" indent="0">
              <a:buNone/>
            </a:pPr>
            <a:r>
              <a:rPr lang="en-US" sz="2400" dirty="0"/>
              <a:t>With </a:t>
            </a:r>
            <a:r>
              <a:rPr lang="en-US" sz="2400" dirty="0" err="1"/>
              <a:t>qalpha</a:t>
            </a:r>
            <a:r>
              <a:rPr lang="en-US" sz="2400" dirty="0"/>
              <a:t> of simulated</a:t>
            </a:r>
          </a:p>
          <a:p>
            <a:pPr marL="0" indent="0">
              <a:buNone/>
            </a:pPr>
            <a:r>
              <a:rPr lang="en-US" sz="2400" dirty="0"/>
              <a:t>Distribution (diff </a:t>
            </a:r>
            <a:r>
              <a:rPr lang="en-US" sz="2400" dirty="0" err="1"/>
              <a:t>betw</a:t>
            </a:r>
            <a:r>
              <a:rPr lang="en-US" sz="2400" dirty="0"/>
              <a:t> </a:t>
            </a:r>
          </a:p>
          <a:p>
            <a:pPr marL="0" indent="0">
              <a:buNone/>
            </a:pPr>
            <a:r>
              <a:rPr lang="en-US" sz="2400" dirty="0"/>
              <a:t>CDFs)</a:t>
            </a:r>
          </a:p>
        </p:txBody>
      </p:sp>
      <p:pic>
        <p:nvPicPr>
          <p:cNvPr id="4" name="Picture 3">
            <a:extLst>
              <a:ext uri="{FF2B5EF4-FFF2-40B4-BE49-F238E27FC236}">
                <a16:creationId xmlns:a16="http://schemas.microsoft.com/office/drawing/2014/main" id="{F571C99E-1E9B-41DA-93DE-3AE3D5BCD373}"/>
              </a:ext>
            </a:extLst>
          </p:cNvPr>
          <p:cNvPicPr>
            <a:picLocks noChangeAspect="1"/>
          </p:cNvPicPr>
          <p:nvPr/>
        </p:nvPicPr>
        <p:blipFill>
          <a:blip r:embed="rId2"/>
          <a:stretch>
            <a:fillRect/>
          </a:stretch>
        </p:blipFill>
        <p:spPr>
          <a:xfrm>
            <a:off x="3376246" y="2247238"/>
            <a:ext cx="8707901" cy="4370958"/>
          </a:xfrm>
          <a:prstGeom prst="rect">
            <a:avLst/>
          </a:prstGeom>
        </p:spPr>
      </p:pic>
    </p:spTree>
    <p:extLst>
      <p:ext uri="{BB962C8B-B14F-4D97-AF65-F5344CB8AC3E}">
        <p14:creationId xmlns:p14="http://schemas.microsoft.com/office/powerpoint/2010/main" val="12697929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b="1" dirty="0"/>
              <a:t>Recitation 16. Two sample KS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What if we do not want to simulate but look up numbers in table (use asymptotic distribution)</a:t>
            </a:r>
          </a:p>
          <a:p>
            <a:r>
              <a:rPr lang="en-US" sz="2400" dirty="0"/>
              <a:t>For asymptotic case we should</a:t>
            </a:r>
          </a:p>
          <a:p>
            <a:pPr marL="0" indent="0">
              <a:buNone/>
            </a:pPr>
            <a:r>
              <a:rPr lang="en-US" sz="2400" dirty="0"/>
              <a:t>Bound the variance of Tn, so we </a:t>
            </a:r>
          </a:p>
          <a:p>
            <a:pPr marL="0" indent="0">
              <a:buNone/>
            </a:pPr>
            <a:r>
              <a:rPr lang="en-US" sz="2400" dirty="0"/>
              <a:t>Find the var of Tn, as 2 terms are </a:t>
            </a:r>
          </a:p>
          <a:p>
            <a:pPr marL="0" indent="0">
              <a:buNone/>
            </a:pPr>
            <a:r>
              <a:rPr lang="en-US" sz="2400" dirty="0" err="1"/>
              <a:t>Indep</a:t>
            </a:r>
            <a:r>
              <a:rPr lang="en-US" sz="2400" dirty="0"/>
              <a:t> var(X-Y)=</a:t>
            </a:r>
            <a:r>
              <a:rPr lang="en-US" sz="2400" dirty="0" err="1"/>
              <a:t>varX+vary</a:t>
            </a:r>
            <a:endParaRPr lang="en-US" sz="2400" dirty="0"/>
          </a:p>
          <a:p>
            <a:r>
              <a:rPr lang="en-US" sz="2400" dirty="0"/>
              <a:t>As </a:t>
            </a:r>
            <a:r>
              <a:rPr lang="en-US" sz="2400" dirty="0" err="1"/>
              <a:t>r.v.</a:t>
            </a:r>
            <a:r>
              <a:rPr lang="en-US" sz="2400" dirty="0"/>
              <a:t> are Bernoulli we have p(1-p)</a:t>
            </a:r>
          </a:p>
          <a:p>
            <a:pPr marL="0" indent="0">
              <a:buNone/>
            </a:pPr>
            <a:r>
              <a:rPr lang="en-US" sz="2400" dirty="0"/>
              <a:t>And scaling factors involving sample</a:t>
            </a:r>
          </a:p>
          <a:p>
            <a:pPr marL="0" indent="0">
              <a:buNone/>
            </a:pPr>
            <a:r>
              <a:rPr lang="en-US" sz="2400" dirty="0"/>
              <a:t>Sizes</a:t>
            </a:r>
          </a:p>
          <a:p>
            <a:r>
              <a:rPr lang="en-US" sz="2400" dirty="0"/>
              <a:t>We divide by scaling factor</a:t>
            </a:r>
          </a:p>
          <a:p>
            <a:pPr marL="0" indent="0">
              <a:buNone/>
            </a:pPr>
            <a:r>
              <a:rPr lang="en-US" sz="2400" dirty="0"/>
              <a:t>(like multiplying by sqrt(n) )</a:t>
            </a:r>
          </a:p>
          <a:p>
            <a:r>
              <a:rPr lang="en-US" sz="2400" dirty="0"/>
              <a:t>It turns out that we get exactly</a:t>
            </a:r>
          </a:p>
          <a:p>
            <a:pPr marL="0" indent="0">
              <a:buNone/>
            </a:pPr>
            <a:r>
              <a:rPr lang="en-US" sz="2400" dirty="0"/>
              <a:t>The same asymptotic </a:t>
            </a:r>
            <a:r>
              <a:rPr lang="en-US" sz="2400" dirty="0" err="1"/>
              <a:t>distrib</a:t>
            </a:r>
            <a:r>
              <a:rPr lang="en-US" sz="2400" dirty="0"/>
              <a:t> Z,</a:t>
            </a:r>
          </a:p>
          <a:p>
            <a:pPr marL="0" indent="0">
              <a:buNone/>
            </a:pPr>
            <a:r>
              <a:rPr lang="en-US" sz="2400" dirty="0"/>
              <a:t>Brownian bridge</a:t>
            </a:r>
          </a:p>
        </p:txBody>
      </p:sp>
      <p:pic>
        <p:nvPicPr>
          <p:cNvPr id="4" name="Picture 3">
            <a:extLst>
              <a:ext uri="{FF2B5EF4-FFF2-40B4-BE49-F238E27FC236}">
                <a16:creationId xmlns:a16="http://schemas.microsoft.com/office/drawing/2014/main" id="{98E48BE7-D43A-4CAF-ABC0-889B6EF771A0}"/>
              </a:ext>
            </a:extLst>
          </p:cNvPr>
          <p:cNvPicPr>
            <a:picLocks noChangeAspect="1"/>
          </p:cNvPicPr>
          <p:nvPr/>
        </p:nvPicPr>
        <p:blipFill>
          <a:blip r:embed="rId2"/>
          <a:stretch>
            <a:fillRect/>
          </a:stretch>
        </p:blipFill>
        <p:spPr>
          <a:xfrm>
            <a:off x="4731728" y="966054"/>
            <a:ext cx="7422760" cy="5830081"/>
          </a:xfrm>
          <a:prstGeom prst="rect">
            <a:avLst/>
          </a:prstGeom>
        </p:spPr>
      </p:pic>
    </p:spTree>
    <p:extLst>
      <p:ext uri="{BB962C8B-B14F-4D97-AF65-F5344CB8AC3E}">
        <p14:creationId xmlns:p14="http://schemas.microsoft.com/office/powerpoint/2010/main" val="861325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Recitation 17.Hypothesis Testing Example with a Uniform Distribution</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03258"/>
            <a:ext cx="12113456" cy="6235166"/>
          </a:xfrm>
        </p:spPr>
        <p:txBody>
          <a:bodyPr>
            <a:normAutofit/>
          </a:bodyPr>
          <a:lstStyle/>
          <a:p>
            <a:r>
              <a:rPr lang="en-US" sz="2400" dirty="0"/>
              <a:t>X1..Xn are </a:t>
            </a:r>
            <a:r>
              <a:rPr lang="en-US" sz="2400" dirty="0" err="1"/>
              <a:t>iid</a:t>
            </a:r>
            <a:r>
              <a:rPr lang="en-US" sz="2400" dirty="0"/>
              <a:t> U[</a:t>
            </a:r>
            <a:r>
              <a:rPr lang="en-US" sz="2400" dirty="0" err="1"/>
              <a:t>o,theta</a:t>
            </a:r>
            <a:r>
              <a:rPr lang="en-US" sz="2400" dirty="0"/>
              <a:t>], we want to test H0 </a:t>
            </a:r>
            <a:r>
              <a:rPr lang="en-US" sz="2400" dirty="0" err="1"/>
              <a:t>th</a:t>
            </a:r>
            <a:r>
              <a:rPr lang="en-US" sz="2400" dirty="0"/>
              <a:t>=1 vs H1 </a:t>
            </a:r>
            <a:r>
              <a:rPr lang="en-US" sz="2400" dirty="0" err="1"/>
              <a:t>th</a:t>
            </a:r>
            <a:r>
              <a:rPr lang="en-US" sz="2400" dirty="0"/>
              <a:t>&lt;1. We want to</a:t>
            </a:r>
          </a:p>
          <a:p>
            <a:pPr marL="457200" indent="-457200">
              <a:buAutoNum type="arabicParenR"/>
            </a:pPr>
            <a:r>
              <a:rPr lang="en-US" sz="2400" dirty="0"/>
              <a:t>Find a </a:t>
            </a:r>
            <a:r>
              <a:rPr lang="en-US" sz="2400" b="1" dirty="0"/>
              <a:t>test</a:t>
            </a:r>
            <a:r>
              <a:rPr lang="en-US" sz="2400" dirty="0"/>
              <a:t> with </a:t>
            </a:r>
            <a:r>
              <a:rPr lang="en-US" sz="2400" b="1" dirty="0"/>
              <a:t>sig level alpha=0    </a:t>
            </a:r>
          </a:p>
          <a:p>
            <a:pPr marL="0" indent="0">
              <a:buNone/>
            </a:pPr>
            <a:r>
              <a:rPr lang="en-US" sz="2400" b="1" dirty="0"/>
              <a:t>2</a:t>
            </a:r>
            <a:r>
              <a:rPr lang="en-US" sz="2400" dirty="0"/>
              <a:t>)   Calculate </a:t>
            </a:r>
            <a:r>
              <a:rPr lang="en-US" sz="2400" b="1" dirty="0"/>
              <a:t>power of t </a:t>
            </a:r>
            <a:r>
              <a:rPr lang="en-US" sz="2400" dirty="0"/>
              <a:t>with </a:t>
            </a:r>
            <a:r>
              <a:rPr lang="en-US" sz="2400" b="1" dirty="0"/>
              <a:t>sig level of test </a:t>
            </a:r>
            <a:r>
              <a:rPr lang="en-US" sz="2400" dirty="0"/>
              <a:t>with </a:t>
            </a:r>
            <a:r>
              <a:rPr lang="en-US" sz="2400" dirty="0" err="1"/>
              <a:t>rej</a:t>
            </a:r>
            <a:r>
              <a:rPr lang="en-US" sz="2400" dirty="0"/>
              <a:t> reg </a:t>
            </a:r>
            <a:r>
              <a:rPr lang="en-US" sz="2400" b="1" dirty="0"/>
              <a:t>R=[1-c.1] c&lt;1 </a:t>
            </a:r>
            <a:r>
              <a:rPr lang="en-US" sz="2400" dirty="0"/>
              <a:t>and </a:t>
            </a:r>
            <a:r>
              <a:rPr lang="en-US" sz="2400" b="1" dirty="0"/>
              <a:t>for R[0,c]</a:t>
            </a:r>
            <a:r>
              <a:rPr lang="en-US" sz="2400" dirty="0"/>
              <a:t> (close to 0	</a:t>
            </a:r>
          </a:p>
          <a:p>
            <a:pPr marL="0" indent="0">
              <a:buNone/>
            </a:pPr>
            <a:r>
              <a:rPr lang="en-US" sz="2400" dirty="0"/>
              <a:t>3)   </a:t>
            </a:r>
            <a:r>
              <a:rPr lang="en-US" sz="2400" b="1" dirty="0"/>
              <a:t>Likelihood ratio test	 </a:t>
            </a:r>
          </a:p>
          <a:p>
            <a:pPr marL="457200" indent="-457200">
              <a:buAutoNum type="arabicParenR" startAt="4"/>
            </a:pPr>
            <a:r>
              <a:rPr lang="en-US" sz="2400" dirty="0"/>
              <a:t>Given real </a:t>
            </a:r>
            <a:r>
              <a:rPr lang="en-US" sz="2400" b="1" dirty="0"/>
              <a:t>data</a:t>
            </a:r>
            <a:r>
              <a:rPr lang="en-US" sz="2400" dirty="0"/>
              <a:t> to test whether we would </a:t>
            </a:r>
            <a:r>
              <a:rPr lang="en-US" sz="2400" b="1" dirty="0"/>
              <a:t>reject H0 </a:t>
            </a:r>
            <a:r>
              <a:rPr lang="en-US" sz="2400" dirty="0"/>
              <a:t>at sig level alpha=0.05</a:t>
            </a:r>
          </a:p>
          <a:p>
            <a:pPr marL="0" indent="0">
              <a:buNone/>
            </a:pPr>
            <a:r>
              <a:rPr lang="en-US" sz="2400" dirty="0"/>
              <a:t>So, for hypothesis testing we need:</a:t>
            </a:r>
          </a:p>
          <a:p>
            <a:r>
              <a:rPr lang="en-US" sz="2400" dirty="0"/>
              <a:t>Given data calculate test statistics</a:t>
            </a:r>
          </a:p>
          <a:p>
            <a:r>
              <a:rPr lang="en-US" sz="2400" dirty="0"/>
              <a:t>Define critical value above or below which we reject</a:t>
            </a:r>
          </a:p>
          <a:p>
            <a:r>
              <a:rPr lang="en-US" sz="2400" dirty="0"/>
              <a:t>Type 1 and Type 2 errors</a:t>
            </a:r>
          </a:p>
          <a:p>
            <a:r>
              <a:rPr lang="en-US" sz="2400" dirty="0"/>
              <a:t>Significance level (alpha)</a:t>
            </a:r>
          </a:p>
          <a:p>
            <a:r>
              <a:rPr lang="en-US" sz="2400" dirty="0"/>
              <a:t>Power of a test (P of not rejecting H1, given H1 is true)                                                                 </a:t>
            </a:r>
          </a:p>
        </p:txBody>
      </p:sp>
      <p:pic>
        <p:nvPicPr>
          <p:cNvPr id="5" name="Picture 4">
            <a:extLst>
              <a:ext uri="{FF2B5EF4-FFF2-40B4-BE49-F238E27FC236}">
                <a16:creationId xmlns:a16="http://schemas.microsoft.com/office/drawing/2014/main" id="{E3879593-CB76-4232-834B-94B261DE2CAE}"/>
              </a:ext>
            </a:extLst>
          </p:cNvPr>
          <p:cNvPicPr>
            <a:picLocks noChangeAspect="1"/>
          </p:cNvPicPr>
          <p:nvPr/>
        </p:nvPicPr>
        <p:blipFill>
          <a:blip r:embed="rId2"/>
          <a:stretch>
            <a:fillRect/>
          </a:stretch>
        </p:blipFill>
        <p:spPr>
          <a:xfrm>
            <a:off x="7144335" y="2657315"/>
            <a:ext cx="4982015" cy="4183925"/>
          </a:xfrm>
          <a:prstGeom prst="rect">
            <a:avLst/>
          </a:prstGeom>
        </p:spPr>
      </p:pic>
    </p:spTree>
    <p:extLst>
      <p:ext uri="{BB962C8B-B14F-4D97-AF65-F5344CB8AC3E}">
        <p14:creationId xmlns:p14="http://schemas.microsoft.com/office/powerpoint/2010/main" val="4399016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Recitation 17.Hypothesis Testing Example with a Uniform Distribution</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We 1</a:t>
            </a:r>
            <a:r>
              <a:rPr lang="en-US" sz="2400" baseline="30000" dirty="0"/>
              <a:t>st</a:t>
            </a:r>
            <a:r>
              <a:rPr lang="en-US" sz="2400" dirty="0"/>
              <a:t> find an </a:t>
            </a:r>
            <a:r>
              <a:rPr lang="en-US" sz="2400" b="1" dirty="0"/>
              <a:t>estimator</a:t>
            </a:r>
            <a:r>
              <a:rPr lang="en-US" sz="2400" dirty="0"/>
              <a:t> for theta</a:t>
            </a:r>
          </a:p>
          <a:p>
            <a:r>
              <a:rPr lang="en-US" sz="2400" dirty="0"/>
              <a:t>Using MLE we find that theta^</a:t>
            </a:r>
          </a:p>
          <a:p>
            <a:pPr marL="0" indent="0">
              <a:buNone/>
            </a:pPr>
            <a:r>
              <a:rPr lang="en-US" sz="2400" dirty="0"/>
              <a:t>Equals to max(Xi) </a:t>
            </a:r>
            <a:r>
              <a:rPr lang="en-US" sz="2400" dirty="0" err="1"/>
              <a:t>i</a:t>
            </a:r>
            <a:r>
              <a:rPr lang="en-US" sz="2400" dirty="0"/>
              <a:t>=1 to n</a:t>
            </a:r>
          </a:p>
          <a:p>
            <a:r>
              <a:rPr lang="en-US" sz="2400" dirty="0"/>
              <a:t>So to reject H0, we should observe</a:t>
            </a:r>
          </a:p>
          <a:p>
            <a:pPr marL="0" indent="0">
              <a:buNone/>
            </a:pPr>
            <a:r>
              <a:rPr lang="en-US" sz="2400" dirty="0"/>
              <a:t>Max(Xi)&lt;c as H0 </a:t>
            </a:r>
            <a:r>
              <a:rPr lang="en-US" sz="2400" dirty="0" err="1"/>
              <a:t>th</a:t>
            </a:r>
            <a:r>
              <a:rPr lang="en-US" sz="2400" dirty="0"/>
              <a:t>=1; H1 </a:t>
            </a:r>
            <a:r>
              <a:rPr lang="en-US" sz="2400" dirty="0" err="1"/>
              <a:t>th</a:t>
            </a:r>
            <a:r>
              <a:rPr lang="en-US" sz="2400" dirty="0"/>
              <a:t>&lt;1</a:t>
            </a:r>
          </a:p>
          <a:p>
            <a:r>
              <a:rPr lang="en-US" sz="2400" dirty="0"/>
              <a:t>If our rejection region is of the form</a:t>
            </a:r>
          </a:p>
          <a:p>
            <a:pPr marL="0" indent="0">
              <a:buNone/>
            </a:pPr>
            <a:r>
              <a:rPr lang="en-US" sz="2400" dirty="0"/>
              <a:t>[0,c] then our test is max(X)&lt;c</a:t>
            </a:r>
          </a:p>
          <a:p>
            <a:r>
              <a:rPr lang="en-US" sz="2400" dirty="0"/>
              <a:t>For test to have significance level </a:t>
            </a:r>
          </a:p>
          <a:p>
            <a:pPr marL="0" indent="0">
              <a:buNone/>
            </a:pPr>
            <a:r>
              <a:rPr lang="en-US" sz="2400" dirty="0"/>
              <a:t>alpha=0, P(max(X)&lt;c)=0 under H0</a:t>
            </a:r>
          </a:p>
          <a:p>
            <a:r>
              <a:rPr lang="en-US" sz="2400" dirty="0"/>
              <a:t>P(max(X)&lt;c)=</a:t>
            </a:r>
            <a:r>
              <a:rPr lang="en-US" sz="2400" dirty="0" err="1"/>
              <a:t>c^n</a:t>
            </a:r>
            <a:r>
              <a:rPr lang="en-US" sz="2400" dirty="0"/>
              <a:t>=0, so c=0</a:t>
            </a:r>
          </a:p>
          <a:p>
            <a:pPr marL="0" indent="0">
              <a:buNone/>
            </a:pPr>
            <a:endParaRPr lang="en-US" sz="2400" dirty="0"/>
          </a:p>
        </p:txBody>
      </p:sp>
      <p:pic>
        <p:nvPicPr>
          <p:cNvPr id="4" name="Picture 3">
            <a:extLst>
              <a:ext uri="{FF2B5EF4-FFF2-40B4-BE49-F238E27FC236}">
                <a16:creationId xmlns:a16="http://schemas.microsoft.com/office/drawing/2014/main" id="{7F0744B0-A9FF-4B4E-936E-F6E0BE4D90D9}"/>
              </a:ext>
            </a:extLst>
          </p:cNvPr>
          <p:cNvPicPr>
            <a:picLocks noChangeAspect="1"/>
          </p:cNvPicPr>
          <p:nvPr/>
        </p:nvPicPr>
        <p:blipFill>
          <a:blip r:embed="rId2"/>
          <a:stretch>
            <a:fillRect/>
          </a:stretch>
        </p:blipFill>
        <p:spPr>
          <a:xfrm>
            <a:off x="5141075" y="751154"/>
            <a:ext cx="7064994" cy="6064641"/>
          </a:xfrm>
          <a:prstGeom prst="rect">
            <a:avLst/>
          </a:prstGeom>
        </p:spPr>
      </p:pic>
    </p:spTree>
    <p:extLst>
      <p:ext uri="{BB962C8B-B14F-4D97-AF65-F5344CB8AC3E}">
        <p14:creationId xmlns:p14="http://schemas.microsoft.com/office/powerpoint/2010/main" val="107755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Recitation 17.Hypothesis Testing Example with a Uniform Distribution</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Here we find 1) significance level of a test (type 1 error-alpha); which is probability of test statistic lying in rejection region, given that H0 is true</a:t>
            </a:r>
          </a:p>
          <a:p>
            <a:pPr marL="0" indent="0">
              <a:buNone/>
            </a:pPr>
            <a:r>
              <a:rPr lang="en-US" dirty="0"/>
              <a:t>2) Power of a test, which is </a:t>
            </a:r>
            <a:r>
              <a:rPr lang="en-US" b="1" dirty="0"/>
              <a:t>1-type 2 error</a:t>
            </a:r>
            <a:r>
              <a:rPr lang="en-US" dirty="0"/>
              <a:t>, which is probability of not rejecting H1, given that H1 is true</a:t>
            </a:r>
          </a:p>
        </p:txBody>
      </p:sp>
      <p:pic>
        <p:nvPicPr>
          <p:cNvPr id="4" name="Picture 3">
            <a:extLst>
              <a:ext uri="{FF2B5EF4-FFF2-40B4-BE49-F238E27FC236}">
                <a16:creationId xmlns:a16="http://schemas.microsoft.com/office/drawing/2014/main" id="{2226E981-E8EE-4FF3-9763-818EB2FC2FC9}"/>
              </a:ext>
            </a:extLst>
          </p:cNvPr>
          <p:cNvPicPr>
            <a:picLocks noChangeAspect="1"/>
          </p:cNvPicPr>
          <p:nvPr/>
        </p:nvPicPr>
        <p:blipFill>
          <a:blip r:embed="rId2"/>
          <a:stretch>
            <a:fillRect/>
          </a:stretch>
        </p:blipFill>
        <p:spPr>
          <a:xfrm>
            <a:off x="0" y="2222694"/>
            <a:ext cx="5912695" cy="4009293"/>
          </a:xfrm>
          <a:prstGeom prst="rect">
            <a:avLst/>
          </a:prstGeom>
        </p:spPr>
      </p:pic>
      <p:pic>
        <p:nvPicPr>
          <p:cNvPr id="5" name="Picture 4">
            <a:extLst>
              <a:ext uri="{FF2B5EF4-FFF2-40B4-BE49-F238E27FC236}">
                <a16:creationId xmlns:a16="http://schemas.microsoft.com/office/drawing/2014/main" id="{B0F583C8-BC35-465C-B729-9E82569729C8}"/>
              </a:ext>
            </a:extLst>
          </p:cNvPr>
          <p:cNvPicPr>
            <a:picLocks noChangeAspect="1"/>
          </p:cNvPicPr>
          <p:nvPr/>
        </p:nvPicPr>
        <p:blipFill>
          <a:blip r:embed="rId3"/>
          <a:stretch>
            <a:fillRect/>
          </a:stretch>
        </p:blipFill>
        <p:spPr>
          <a:xfrm>
            <a:off x="5947043" y="2097404"/>
            <a:ext cx="6127826" cy="4500344"/>
          </a:xfrm>
          <a:prstGeom prst="rect">
            <a:avLst/>
          </a:prstGeom>
        </p:spPr>
      </p:pic>
    </p:spTree>
    <p:extLst>
      <p:ext uri="{BB962C8B-B14F-4D97-AF65-F5344CB8AC3E}">
        <p14:creationId xmlns:p14="http://schemas.microsoft.com/office/powerpoint/2010/main" val="1826008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Autofit/>
          </a:bodyPr>
          <a:lstStyle/>
          <a:p>
            <a:r>
              <a:rPr lang="en-GB" sz="3200" b="1" dirty="0"/>
              <a:t>Recitation 17.Hypothesis Testing Example with a Uniform Distribution</a:t>
            </a:r>
            <a:endParaRPr lang="en-US" sz="32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In part 4 we use Likelihood ratio test which is ratio of likelihoods under H0 and H1 and we reject H0, when L(under H0)/L(under H1) &lt; c</a:t>
            </a:r>
          </a:p>
          <a:p>
            <a:r>
              <a:rPr lang="en-US" dirty="0"/>
              <a:t>In part 5 we do hypothesis test based on real data, we compare the test statistic to c, and fail to reject H0</a:t>
            </a:r>
          </a:p>
        </p:txBody>
      </p:sp>
      <p:pic>
        <p:nvPicPr>
          <p:cNvPr id="4" name="Picture 3">
            <a:extLst>
              <a:ext uri="{FF2B5EF4-FFF2-40B4-BE49-F238E27FC236}">
                <a16:creationId xmlns:a16="http://schemas.microsoft.com/office/drawing/2014/main" id="{373E123A-CC1E-48D2-900A-EE23502DBC83}"/>
              </a:ext>
            </a:extLst>
          </p:cNvPr>
          <p:cNvPicPr>
            <a:picLocks noChangeAspect="1"/>
          </p:cNvPicPr>
          <p:nvPr/>
        </p:nvPicPr>
        <p:blipFill>
          <a:blip r:embed="rId2"/>
          <a:stretch>
            <a:fillRect/>
          </a:stretch>
        </p:blipFill>
        <p:spPr>
          <a:xfrm>
            <a:off x="94826" y="2310689"/>
            <a:ext cx="5518769" cy="4491039"/>
          </a:xfrm>
          <a:prstGeom prst="rect">
            <a:avLst/>
          </a:prstGeom>
        </p:spPr>
      </p:pic>
      <p:pic>
        <p:nvPicPr>
          <p:cNvPr id="5" name="Picture 4">
            <a:extLst>
              <a:ext uri="{FF2B5EF4-FFF2-40B4-BE49-F238E27FC236}">
                <a16:creationId xmlns:a16="http://schemas.microsoft.com/office/drawing/2014/main" id="{0F459F54-9CCF-4C6C-A494-7A0B37290BEA}"/>
              </a:ext>
            </a:extLst>
          </p:cNvPr>
          <p:cNvPicPr>
            <a:picLocks noChangeAspect="1"/>
          </p:cNvPicPr>
          <p:nvPr/>
        </p:nvPicPr>
        <p:blipFill>
          <a:blip r:embed="rId3"/>
          <a:stretch>
            <a:fillRect/>
          </a:stretch>
        </p:blipFill>
        <p:spPr>
          <a:xfrm>
            <a:off x="6400724" y="1902799"/>
            <a:ext cx="5373933" cy="4885394"/>
          </a:xfrm>
          <a:prstGeom prst="rect">
            <a:avLst/>
          </a:prstGeom>
        </p:spPr>
      </p:pic>
    </p:spTree>
    <p:extLst>
      <p:ext uri="{BB962C8B-B14F-4D97-AF65-F5344CB8AC3E}">
        <p14:creationId xmlns:p14="http://schemas.microsoft.com/office/powerpoint/2010/main" val="28596907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dirty="0"/>
              <a:t>R</a:t>
            </a:r>
            <a:r>
              <a:rPr lang="en-US" dirty="0" err="1"/>
              <a:t>ecitation</a:t>
            </a:r>
            <a:r>
              <a:rPr lang="en-US" dirty="0"/>
              <a:t> 18. </a:t>
            </a:r>
            <a:r>
              <a:rPr lang="en-GB" b="1" dirty="0"/>
              <a:t>Which Theta in Wald's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1963402" cy="6235166"/>
          </a:xfrm>
        </p:spPr>
        <p:txBody>
          <a:bodyPr>
            <a:normAutofit/>
          </a:bodyPr>
          <a:lstStyle/>
          <a:p>
            <a:r>
              <a:rPr lang="en-GB" sz="2400" dirty="0"/>
              <a:t>2 versions for Wald’s test 1)plug in MLE estimator of theta into Fisher information instead of true theta as MLE theta converges to true theta as n -&gt; inf 2) derive true theta from H0 expression</a:t>
            </a:r>
          </a:p>
          <a:p>
            <a:r>
              <a:rPr lang="en-GB" sz="2400" dirty="0"/>
              <a:t>Setup for Wald’s test is</a:t>
            </a:r>
          </a:p>
          <a:p>
            <a:pPr marL="0" indent="0">
              <a:buNone/>
            </a:pPr>
            <a:r>
              <a:rPr lang="en-GB" sz="2400" dirty="0"/>
              <a:t>that you write general </a:t>
            </a:r>
          </a:p>
          <a:p>
            <a:pPr marL="0" indent="0">
              <a:buNone/>
            </a:pPr>
            <a:r>
              <a:rPr lang="en-GB" sz="2400" dirty="0"/>
              <a:t>formula of MLE, converging</a:t>
            </a:r>
          </a:p>
          <a:p>
            <a:pPr marL="0" indent="0">
              <a:buNone/>
            </a:pPr>
            <a:r>
              <a:rPr lang="en-GB" sz="2400" dirty="0"/>
              <a:t> to N(0,1), if there is </a:t>
            </a:r>
            <a:r>
              <a:rPr lang="en-GB" sz="2400" dirty="0" err="1"/>
              <a:t>func</a:t>
            </a:r>
            <a:endParaRPr lang="en-GB" sz="2400" dirty="0"/>
          </a:p>
          <a:p>
            <a:pPr marL="0" indent="0">
              <a:buNone/>
            </a:pPr>
            <a:r>
              <a:rPr lang="en-GB" sz="2400" dirty="0"/>
              <a:t> needs to be applied apply</a:t>
            </a:r>
          </a:p>
          <a:p>
            <a:pPr marL="0" indent="0">
              <a:buNone/>
            </a:pPr>
            <a:r>
              <a:rPr lang="en-GB" sz="2400" dirty="0"/>
              <a:t> it and multiply variance by</a:t>
            </a:r>
          </a:p>
          <a:p>
            <a:pPr marL="0" indent="0">
              <a:buNone/>
            </a:pPr>
            <a:r>
              <a:rPr lang="en-GB" sz="2400" dirty="0"/>
              <a:t> g’(</a:t>
            </a:r>
            <a:r>
              <a:rPr lang="en-GB" sz="2400" dirty="0" err="1"/>
              <a:t>th</a:t>
            </a:r>
            <a:r>
              <a:rPr lang="en-GB" sz="2400" dirty="0"/>
              <a:t>)^2 and then square the test </a:t>
            </a:r>
            <a:r>
              <a:rPr lang="en-GB" sz="2400" dirty="0" err="1"/>
              <a:t>statistic..N</a:t>
            </a:r>
            <a:r>
              <a:rPr lang="en-GB" sz="2400" dirty="0"/>
              <a:t>(0,1) or Z, when squared Z^2 converges to Chi-squared distribution</a:t>
            </a:r>
          </a:p>
          <a:p>
            <a:r>
              <a:rPr lang="en-GB" sz="2400" dirty="0"/>
              <a:t>So, which to use? Both </a:t>
            </a:r>
          </a:p>
          <a:p>
            <a:pPr marL="0" indent="0">
              <a:buNone/>
            </a:pPr>
            <a:r>
              <a:rPr lang="en-GB" sz="2400" dirty="0"/>
              <a:t>asymptotically converge to</a:t>
            </a:r>
          </a:p>
          <a:p>
            <a:pPr marL="0" indent="0">
              <a:buNone/>
            </a:pPr>
            <a:r>
              <a:rPr lang="en-GB" sz="2400" dirty="0"/>
              <a:t> the same distribution under null, overall they are pretty equivalent for most datasets</a:t>
            </a:r>
            <a:endParaRPr lang="en-US" sz="2400" dirty="0"/>
          </a:p>
        </p:txBody>
      </p:sp>
      <p:pic>
        <p:nvPicPr>
          <p:cNvPr id="4" name="Picture 3">
            <a:extLst>
              <a:ext uri="{FF2B5EF4-FFF2-40B4-BE49-F238E27FC236}">
                <a16:creationId xmlns:a16="http://schemas.microsoft.com/office/drawing/2014/main" id="{9EE24598-2F51-408A-80FE-21C349C7AC7C}"/>
              </a:ext>
            </a:extLst>
          </p:cNvPr>
          <p:cNvPicPr>
            <a:picLocks noChangeAspect="1"/>
          </p:cNvPicPr>
          <p:nvPr/>
        </p:nvPicPr>
        <p:blipFill>
          <a:blip r:embed="rId2"/>
          <a:stretch>
            <a:fillRect/>
          </a:stretch>
        </p:blipFill>
        <p:spPr>
          <a:xfrm>
            <a:off x="3657600" y="1206450"/>
            <a:ext cx="8515006" cy="4884860"/>
          </a:xfrm>
          <a:prstGeom prst="rect">
            <a:avLst/>
          </a:prstGeom>
        </p:spPr>
      </p:pic>
    </p:spTree>
    <p:extLst>
      <p:ext uri="{BB962C8B-B14F-4D97-AF65-F5344CB8AC3E}">
        <p14:creationId xmlns:p14="http://schemas.microsoft.com/office/powerpoint/2010/main" val="42568872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dirty="0"/>
              <a:t>R</a:t>
            </a:r>
            <a:r>
              <a:rPr lang="en-US" dirty="0" err="1"/>
              <a:t>ecitation</a:t>
            </a:r>
            <a:r>
              <a:rPr lang="en-US" dirty="0"/>
              <a:t> 18. </a:t>
            </a:r>
            <a:r>
              <a:rPr lang="en-GB" b="1" dirty="0"/>
              <a:t>Which Theta in Wald's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GB" sz="2400" dirty="0"/>
              <a:t>In this part we calculate MLE (</a:t>
            </a:r>
            <a:r>
              <a:rPr lang="en-GB" sz="2400" dirty="0" err="1"/>
              <a:t>maximizer</a:t>
            </a:r>
            <a:r>
              <a:rPr lang="en-GB" sz="2400" dirty="0"/>
              <a:t> of likelihood) and Fisher information        ( -E[l’’(theta)] ); E[X] of indicator </a:t>
            </a:r>
            <a:r>
              <a:rPr lang="en-GB" sz="2400" dirty="0" err="1"/>
              <a:t>func</a:t>
            </a:r>
            <a:r>
              <a:rPr lang="en-GB" sz="2400" dirty="0"/>
              <a:t> is prob of that </a:t>
            </a:r>
            <a:r>
              <a:rPr lang="en-GB" sz="2400" dirty="0" err="1"/>
              <a:t>func</a:t>
            </a:r>
            <a:r>
              <a:rPr lang="en-GB" sz="2400" dirty="0"/>
              <a:t>=1</a:t>
            </a:r>
            <a:endParaRPr lang="en-US" sz="2400" dirty="0"/>
          </a:p>
        </p:txBody>
      </p:sp>
      <p:pic>
        <p:nvPicPr>
          <p:cNvPr id="4" name="Picture 3">
            <a:extLst>
              <a:ext uri="{FF2B5EF4-FFF2-40B4-BE49-F238E27FC236}">
                <a16:creationId xmlns:a16="http://schemas.microsoft.com/office/drawing/2014/main" id="{FAE0E603-7A5B-4641-A135-63F6FC647B62}"/>
              </a:ext>
            </a:extLst>
          </p:cNvPr>
          <p:cNvPicPr>
            <a:picLocks noChangeAspect="1"/>
          </p:cNvPicPr>
          <p:nvPr/>
        </p:nvPicPr>
        <p:blipFill>
          <a:blip r:embed="rId2"/>
          <a:stretch>
            <a:fillRect/>
          </a:stretch>
        </p:blipFill>
        <p:spPr>
          <a:xfrm>
            <a:off x="114446" y="1340900"/>
            <a:ext cx="4879583" cy="5492938"/>
          </a:xfrm>
          <a:prstGeom prst="rect">
            <a:avLst/>
          </a:prstGeom>
        </p:spPr>
      </p:pic>
      <p:pic>
        <p:nvPicPr>
          <p:cNvPr id="5" name="Picture 4">
            <a:extLst>
              <a:ext uri="{FF2B5EF4-FFF2-40B4-BE49-F238E27FC236}">
                <a16:creationId xmlns:a16="http://schemas.microsoft.com/office/drawing/2014/main" id="{63E6DB64-2DA2-4B88-881B-20DD9833B94E}"/>
              </a:ext>
            </a:extLst>
          </p:cNvPr>
          <p:cNvPicPr>
            <a:picLocks noChangeAspect="1"/>
          </p:cNvPicPr>
          <p:nvPr/>
        </p:nvPicPr>
        <p:blipFill>
          <a:blip r:embed="rId3"/>
          <a:stretch>
            <a:fillRect/>
          </a:stretch>
        </p:blipFill>
        <p:spPr>
          <a:xfrm>
            <a:off x="5131850" y="1353283"/>
            <a:ext cx="5390784" cy="5435832"/>
          </a:xfrm>
          <a:prstGeom prst="rect">
            <a:avLst/>
          </a:prstGeom>
        </p:spPr>
      </p:pic>
    </p:spTree>
    <p:extLst>
      <p:ext uri="{BB962C8B-B14F-4D97-AF65-F5344CB8AC3E}">
        <p14:creationId xmlns:p14="http://schemas.microsoft.com/office/powerpoint/2010/main" val="1214056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Hypothesis test example continued</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600" dirty="0"/>
              <a:t>We do not know </a:t>
            </a:r>
            <a:r>
              <a:rPr lang="en-US" sz="2600" dirty="0" err="1"/>
              <a:t>delta_d</a:t>
            </a:r>
            <a:r>
              <a:rPr lang="en-US" sz="2600" dirty="0"/>
              <a:t> and </a:t>
            </a:r>
            <a:r>
              <a:rPr lang="en-US" sz="2600" dirty="0" err="1"/>
              <a:t>delta_c</a:t>
            </a:r>
            <a:r>
              <a:rPr lang="en-US" sz="2600" dirty="0"/>
              <a:t>, but under H0 they should be equal</a:t>
            </a:r>
          </a:p>
          <a:p>
            <a:r>
              <a:rPr lang="en-US" sz="2600" dirty="0"/>
              <a:t>We get the following test at asymptotic level alpha</a:t>
            </a:r>
          </a:p>
          <a:p>
            <a:r>
              <a:rPr lang="en-US" sz="2600" dirty="0"/>
              <a:t>If n and m are small, say, &lt;30 , then we </a:t>
            </a:r>
            <a:r>
              <a:rPr lang="en-US" sz="2600" b="1" dirty="0"/>
              <a:t>cannot use</a:t>
            </a:r>
          </a:p>
          <a:p>
            <a:pPr marL="0" indent="0">
              <a:buNone/>
            </a:pPr>
            <a:r>
              <a:rPr lang="en-US" sz="2600" b="1" dirty="0"/>
              <a:t>Slutsky</a:t>
            </a:r>
            <a:r>
              <a:rPr lang="en-US" sz="2600" dirty="0"/>
              <a:t>, as it requires n-&gt; inf, this works only asymptotically, sample var -&gt; var if n is large</a:t>
            </a:r>
          </a:p>
          <a:p>
            <a:r>
              <a:rPr lang="en-US" sz="2600" b="1" dirty="0"/>
              <a:t>Slutsky</a:t>
            </a:r>
            <a:r>
              <a:rPr lang="en-US" sz="2600" dirty="0"/>
              <a:t> allowed us to </a:t>
            </a:r>
            <a:r>
              <a:rPr lang="en-US" sz="2600" b="1" dirty="0"/>
              <a:t>talk</a:t>
            </a:r>
            <a:r>
              <a:rPr lang="en-US" sz="2600" dirty="0"/>
              <a:t> about distribution of transformed Gaussian </a:t>
            </a:r>
          </a:p>
        </p:txBody>
      </p:sp>
      <p:pic>
        <p:nvPicPr>
          <p:cNvPr id="4" name="Picture 3">
            <a:extLst>
              <a:ext uri="{FF2B5EF4-FFF2-40B4-BE49-F238E27FC236}">
                <a16:creationId xmlns:a16="http://schemas.microsoft.com/office/drawing/2014/main" id="{665398D6-12AD-4E13-A5FE-F011F01240D9}"/>
              </a:ext>
            </a:extLst>
          </p:cNvPr>
          <p:cNvPicPr>
            <a:picLocks noChangeAspect="1"/>
          </p:cNvPicPr>
          <p:nvPr/>
        </p:nvPicPr>
        <p:blipFill>
          <a:blip r:embed="rId2"/>
          <a:stretch>
            <a:fillRect/>
          </a:stretch>
        </p:blipFill>
        <p:spPr>
          <a:xfrm>
            <a:off x="8412480" y="942389"/>
            <a:ext cx="3163915" cy="1029528"/>
          </a:xfrm>
          <a:prstGeom prst="rect">
            <a:avLst/>
          </a:prstGeom>
          <a:ln>
            <a:solidFill>
              <a:schemeClr val="tx1"/>
            </a:solidFill>
          </a:ln>
        </p:spPr>
      </p:pic>
      <p:pic>
        <p:nvPicPr>
          <p:cNvPr id="6" name="Picture 5">
            <a:extLst>
              <a:ext uri="{FF2B5EF4-FFF2-40B4-BE49-F238E27FC236}">
                <a16:creationId xmlns:a16="http://schemas.microsoft.com/office/drawing/2014/main" id="{EF79863D-0B5C-49FE-8E58-118C4B10EC9B}"/>
              </a:ext>
            </a:extLst>
          </p:cNvPr>
          <p:cNvPicPr>
            <a:picLocks noChangeAspect="1"/>
          </p:cNvPicPr>
          <p:nvPr/>
        </p:nvPicPr>
        <p:blipFill>
          <a:blip r:embed="rId3"/>
          <a:stretch>
            <a:fillRect/>
          </a:stretch>
        </p:blipFill>
        <p:spPr>
          <a:xfrm>
            <a:off x="10748224" y="2347031"/>
            <a:ext cx="970158" cy="799955"/>
          </a:xfrm>
          <a:prstGeom prst="rect">
            <a:avLst/>
          </a:prstGeom>
          <a:ln>
            <a:solidFill>
              <a:schemeClr val="tx1"/>
            </a:solidFill>
          </a:ln>
        </p:spPr>
      </p:pic>
      <p:pic>
        <p:nvPicPr>
          <p:cNvPr id="5" name="Picture 4">
            <a:extLst>
              <a:ext uri="{FF2B5EF4-FFF2-40B4-BE49-F238E27FC236}">
                <a16:creationId xmlns:a16="http://schemas.microsoft.com/office/drawing/2014/main" id="{91AAEC5C-6041-4C85-AD61-97BCEAD84175}"/>
              </a:ext>
            </a:extLst>
          </p:cNvPr>
          <p:cNvPicPr>
            <a:picLocks noChangeAspect="1"/>
          </p:cNvPicPr>
          <p:nvPr/>
        </p:nvPicPr>
        <p:blipFill>
          <a:blip r:embed="rId4"/>
          <a:stretch>
            <a:fillRect/>
          </a:stretch>
        </p:blipFill>
        <p:spPr>
          <a:xfrm>
            <a:off x="105327" y="3290700"/>
            <a:ext cx="11979918" cy="695372"/>
          </a:xfrm>
          <a:prstGeom prst="rect">
            <a:avLst/>
          </a:prstGeom>
          <a:ln>
            <a:solidFill>
              <a:schemeClr val="tx1"/>
            </a:solidFill>
          </a:ln>
        </p:spPr>
      </p:pic>
      <p:pic>
        <p:nvPicPr>
          <p:cNvPr id="7" name="Picture 6">
            <a:extLst>
              <a:ext uri="{FF2B5EF4-FFF2-40B4-BE49-F238E27FC236}">
                <a16:creationId xmlns:a16="http://schemas.microsoft.com/office/drawing/2014/main" id="{5CE4B076-7EBF-466B-A2FB-D6B4CADB750D}"/>
              </a:ext>
            </a:extLst>
          </p:cNvPr>
          <p:cNvPicPr>
            <a:picLocks noChangeAspect="1"/>
          </p:cNvPicPr>
          <p:nvPr/>
        </p:nvPicPr>
        <p:blipFill>
          <a:blip r:embed="rId5"/>
          <a:stretch>
            <a:fillRect/>
          </a:stretch>
        </p:blipFill>
        <p:spPr>
          <a:xfrm>
            <a:off x="97658" y="4162332"/>
            <a:ext cx="3829050" cy="1409700"/>
          </a:xfrm>
          <a:prstGeom prst="rect">
            <a:avLst/>
          </a:prstGeom>
          <a:ln>
            <a:solidFill>
              <a:schemeClr val="tx1"/>
            </a:solidFill>
          </a:ln>
        </p:spPr>
      </p:pic>
    </p:spTree>
    <p:extLst>
      <p:ext uri="{BB962C8B-B14F-4D97-AF65-F5344CB8AC3E}">
        <p14:creationId xmlns:p14="http://schemas.microsoft.com/office/powerpoint/2010/main" val="18816584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dirty="0"/>
              <a:t>R</a:t>
            </a:r>
            <a:r>
              <a:rPr lang="en-US" dirty="0" err="1"/>
              <a:t>ecitation</a:t>
            </a:r>
            <a:r>
              <a:rPr lang="en-US" dirty="0"/>
              <a:t> 18. </a:t>
            </a:r>
            <a:r>
              <a:rPr lang="en-GB" b="1" dirty="0"/>
              <a:t>Which Theta in Wald's Test</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446986"/>
            <a:ext cx="12113456" cy="6235166"/>
          </a:xfrm>
        </p:spPr>
        <p:txBody>
          <a:bodyPr>
            <a:normAutofit/>
          </a:bodyPr>
          <a:lstStyle/>
          <a:p>
            <a:r>
              <a:rPr lang="en-GB" sz="2400" dirty="0"/>
              <a:t>Now, we write down our tests and evaluate them to compare with critical values</a:t>
            </a:r>
          </a:p>
          <a:p>
            <a:r>
              <a:rPr lang="en-GB" sz="2400" dirty="0"/>
              <a:t>In finite sample sizes, 2 tests can give diff answers, how, doesn’t mean that one is more </a:t>
            </a:r>
            <a:r>
              <a:rPr lang="en-GB" sz="2400" dirty="0" err="1"/>
              <a:t>accur</a:t>
            </a:r>
            <a:r>
              <a:rPr lang="en-GB" sz="2400" dirty="0"/>
              <a:t> than the other (take more samples to verify), when using large n, answers should be similar</a:t>
            </a:r>
          </a:p>
          <a:p>
            <a:r>
              <a:rPr lang="en-GB" sz="2400" dirty="0"/>
              <a:t>Test with lower T1 and T2 error is better</a:t>
            </a:r>
            <a:endParaRPr lang="en-US" sz="2400" dirty="0"/>
          </a:p>
        </p:txBody>
      </p:sp>
      <p:pic>
        <p:nvPicPr>
          <p:cNvPr id="4" name="Picture 3">
            <a:extLst>
              <a:ext uri="{FF2B5EF4-FFF2-40B4-BE49-F238E27FC236}">
                <a16:creationId xmlns:a16="http://schemas.microsoft.com/office/drawing/2014/main" id="{A17F606A-E002-406A-B8B6-530F87C007C7}"/>
              </a:ext>
            </a:extLst>
          </p:cNvPr>
          <p:cNvPicPr>
            <a:picLocks noChangeAspect="1"/>
          </p:cNvPicPr>
          <p:nvPr/>
        </p:nvPicPr>
        <p:blipFill>
          <a:blip r:embed="rId2"/>
          <a:stretch>
            <a:fillRect/>
          </a:stretch>
        </p:blipFill>
        <p:spPr>
          <a:xfrm>
            <a:off x="133277" y="2096086"/>
            <a:ext cx="5299365" cy="4572001"/>
          </a:xfrm>
          <a:prstGeom prst="rect">
            <a:avLst/>
          </a:prstGeom>
        </p:spPr>
      </p:pic>
      <p:pic>
        <p:nvPicPr>
          <p:cNvPr id="5" name="Picture 4">
            <a:extLst>
              <a:ext uri="{FF2B5EF4-FFF2-40B4-BE49-F238E27FC236}">
                <a16:creationId xmlns:a16="http://schemas.microsoft.com/office/drawing/2014/main" id="{F80198AD-5574-4EB9-A7B5-A0345A436DA2}"/>
              </a:ext>
            </a:extLst>
          </p:cNvPr>
          <p:cNvPicPr>
            <a:picLocks noChangeAspect="1"/>
          </p:cNvPicPr>
          <p:nvPr/>
        </p:nvPicPr>
        <p:blipFill>
          <a:blip r:embed="rId3"/>
          <a:stretch>
            <a:fillRect/>
          </a:stretch>
        </p:blipFill>
        <p:spPr>
          <a:xfrm>
            <a:off x="5978769" y="2265909"/>
            <a:ext cx="4206240" cy="4526195"/>
          </a:xfrm>
          <a:prstGeom prst="rect">
            <a:avLst/>
          </a:prstGeom>
        </p:spPr>
      </p:pic>
      <p:pic>
        <p:nvPicPr>
          <p:cNvPr id="6" name="Picture 5">
            <a:extLst>
              <a:ext uri="{FF2B5EF4-FFF2-40B4-BE49-F238E27FC236}">
                <a16:creationId xmlns:a16="http://schemas.microsoft.com/office/drawing/2014/main" id="{0E39F222-7517-4FBB-8D9C-DFE7A3BD04B4}"/>
              </a:ext>
            </a:extLst>
          </p:cNvPr>
          <p:cNvPicPr>
            <a:picLocks noChangeAspect="1"/>
          </p:cNvPicPr>
          <p:nvPr/>
        </p:nvPicPr>
        <p:blipFill>
          <a:blip r:embed="rId4"/>
          <a:stretch>
            <a:fillRect/>
          </a:stretch>
        </p:blipFill>
        <p:spPr>
          <a:xfrm>
            <a:off x="5984411" y="1570232"/>
            <a:ext cx="3722297" cy="663897"/>
          </a:xfrm>
          <a:prstGeom prst="rect">
            <a:avLst/>
          </a:prstGeom>
        </p:spPr>
      </p:pic>
    </p:spTree>
    <p:extLst>
      <p:ext uri="{BB962C8B-B14F-4D97-AF65-F5344CB8AC3E}">
        <p14:creationId xmlns:p14="http://schemas.microsoft.com/office/powerpoint/2010/main" val="13605748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19. T-test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T-distribution set up: When we input </a:t>
            </a:r>
            <a:r>
              <a:rPr lang="en-US" sz="2400" dirty="0" err="1"/>
              <a:t>sigma_sample</a:t>
            </a:r>
            <a:r>
              <a:rPr lang="en-US" sz="2400" dirty="0"/>
              <a:t> then we have T-</a:t>
            </a:r>
            <a:r>
              <a:rPr lang="en-US" sz="2400" dirty="0" err="1"/>
              <a:t>distrib</a:t>
            </a:r>
            <a:r>
              <a:rPr lang="en-US" sz="2400" dirty="0"/>
              <a:t> with n-1 deg F</a:t>
            </a:r>
          </a:p>
          <a:p>
            <a:r>
              <a:rPr lang="en-US" sz="2400" dirty="0"/>
              <a:t>As n grows t-&gt;gaussian, t </a:t>
            </a:r>
            <a:r>
              <a:rPr lang="en-US" sz="2400" dirty="0" err="1"/>
              <a:t>distrib</a:t>
            </a:r>
            <a:r>
              <a:rPr lang="en-US" sz="2400" dirty="0"/>
              <a:t> flatter tails</a:t>
            </a:r>
          </a:p>
          <a:p>
            <a:r>
              <a:rPr lang="en-US" sz="2400" dirty="0"/>
              <a:t> t-test: Pros: 1) non-</a:t>
            </a:r>
            <a:r>
              <a:rPr lang="en-US" sz="2400" dirty="0" err="1"/>
              <a:t>asympt</a:t>
            </a:r>
            <a:r>
              <a:rPr lang="en-US" sz="2400" dirty="0"/>
              <a:t> (depends on n, works for small samples) 2) no need to know var</a:t>
            </a:r>
          </a:p>
        </p:txBody>
      </p:sp>
      <p:pic>
        <p:nvPicPr>
          <p:cNvPr id="4" name="Picture 3">
            <a:extLst>
              <a:ext uri="{FF2B5EF4-FFF2-40B4-BE49-F238E27FC236}">
                <a16:creationId xmlns:a16="http://schemas.microsoft.com/office/drawing/2014/main" id="{63AC0D6F-7221-4551-8571-F48E951CFF7C}"/>
              </a:ext>
            </a:extLst>
          </p:cNvPr>
          <p:cNvPicPr>
            <a:picLocks noChangeAspect="1"/>
          </p:cNvPicPr>
          <p:nvPr/>
        </p:nvPicPr>
        <p:blipFill>
          <a:blip r:embed="rId2"/>
          <a:stretch>
            <a:fillRect/>
          </a:stretch>
        </p:blipFill>
        <p:spPr>
          <a:xfrm>
            <a:off x="42204" y="2044283"/>
            <a:ext cx="6562725" cy="4757445"/>
          </a:xfrm>
          <a:prstGeom prst="rect">
            <a:avLst/>
          </a:prstGeom>
        </p:spPr>
      </p:pic>
      <p:pic>
        <p:nvPicPr>
          <p:cNvPr id="5" name="Picture 4">
            <a:extLst>
              <a:ext uri="{FF2B5EF4-FFF2-40B4-BE49-F238E27FC236}">
                <a16:creationId xmlns:a16="http://schemas.microsoft.com/office/drawing/2014/main" id="{B36F4F1B-9307-4864-B45C-75D4C1170C71}"/>
              </a:ext>
            </a:extLst>
          </p:cNvPr>
          <p:cNvPicPr>
            <a:picLocks noChangeAspect="1"/>
          </p:cNvPicPr>
          <p:nvPr/>
        </p:nvPicPr>
        <p:blipFill>
          <a:blip r:embed="rId3"/>
          <a:stretch>
            <a:fillRect/>
          </a:stretch>
        </p:blipFill>
        <p:spPr>
          <a:xfrm>
            <a:off x="8052254" y="2264898"/>
            <a:ext cx="2484448" cy="4436515"/>
          </a:xfrm>
          <a:prstGeom prst="rect">
            <a:avLst/>
          </a:prstGeom>
        </p:spPr>
      </p:pic>
    </p:spTree>
    <p:extLst>
      <p:ext uri="{BB962C8B-B14F-4D97-AF65-F5344CB8AC3E}">
        <p14:creationId xmlns:p14="http://schemas.microsoft.com/office/powerpoint/2010/main" val="3019109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19. T-test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400" dirty="0"/>
              <a:t>Before we got the data we specified the level (e.g. 5%) and H0, H1, test procedure (t-test 1 </a:t>
            </a:r>
            <a:r>
              <a:rPr lang="en-US" sz="2400" dirty="0" err="1"/>
              <a:t>sid</a:t>
            </a:r>
            <a:r>
              <a:rPr lang="en-US" sz="2400" dirty="0"/>
              <a:t>)</a:t>
            </a:r>
          </a:p>
          <a:p>
            <a:r>
              <a:rPr lang="en-US" sz="2400" dirty="0"/>
              <a:t>So, testing procedure, levels and hypothesis need to be specified before observing data</a:t>
            </a:r>
          </a:p>
          <a:p>
            <a:r>
              <a:rPr lang="en-US" sz="2400" dirty="0"/>
              <a:t>What if we modify                                                one way to do this is for example in a case when </a:t>
            </a:r>
          </a:p>
          <a:p>
            <a:pPr marL="0" indent="0">
              <a:buNone/>
            </a:pPr>
            <a:r>
              <a:rPr lang="en-US" sz="2400" dirty="0"/>
              <a:t>The test procedure 				    with 1 sample we do not reject but with another</a:t>
            </a:r>
          </a:p>
          <a:p>
            <a:pPr marL="0" indent="0">
              <a:buNone/>
            </a:pPr>
            <a:r>
              <a:rPr lang="en-US" sz="2400" dirty="0"/>
              <a:t>After seeing data? 				    We reject, we can define new level for a test</a:t>
            </a:r>
          </a:p>
          <a:p>
            <a:pPr marL="0" indent="0">
              <a:buNone/>
            </a:pPr>
            <a:r>
              <a:rPr lang="en-US" sz="2400" dirty="0" err="1"/>
              <a:t>e.g</a:t>
            </a:r>
            <a:r>
              <a:rPr lang="en-US" sz="2400" dirty="0"/>
              <a:t> if we can’t reject                                                by calculating </a:t>
            </a:r>
            <a:r>
              <a:rPr lang="en-US" sz="2400" dirty="0" err="1"/>
              <a:t>probab</a:t>
            </a:r>
            <a:endParaRPr lang="en-US" sz="2400" dirty="0"/>
          </a:p>
          <a:p>
            <a:pPr marL="0" indent="0">
              <a:buNone/>
            </a:pPr>
            <a:r>
              <a:rPr lang="en-US" sz="2400" dirty="0"/>
              <a:t>Then generate new                                                 shown on pic on the</a:t>
            </a:r>
          </a:p>
          <a:p>
            <a:pPr marL="0" indent="0">
              <a:buNone/>
            </a:pPr>
            <a:r>
              <a:rPr lang="en-US" sz="2400" dirty="0"/>
              <a:t>Data 					                 right (</a:t>
            </a:r>
            <a:r>
              <a:rPr lang="en-US" sz="2400" dirty="0" err="1"/>
              <a:t>indep</a:t>
            </a:r>
            <a:r>
              <a:rPr lang="en-US" sz="2400" dirty="0"/>
              <a:t> samples)</a:t>
            </a:r>
          </a:p>
        </p:txBody>
      </p:sp>
      <p:pic>
        <p:nvPicPr>
          <p:cNvPr id="4" name="Picture 3">
            <a:extLst>
              <a:ext uri="{FF2B5EF4-FFF2-40B4-BE49-F238E27FC236}">
                <a16:creationId xmlns:a16="http://schemas.microsoft.com/office/drawing/2014/main" id="{6A1707EF-A69B-4B20-BCEC-9350E5489A55}"/>
              </a:ext>
            </a:extLst>
          </p:cNvPr>
          <p:cNvPicPr>
            <a:picLocks noChangeAspect="1"/>
          </p:cNvPicPr>
          <p:nvPr/>
        </p:nvPicPr>
        <p:blipFill>
          <a:blip r:embed="rId2"/>
          <a:stretch>
            <a:fillRect/>
          </a:stretch>
        </p:blipFill>
        <p:spPr>
          <a:xfrm>
            <a:off x="2832392" y="1412597"/>
            <a:ext cx="2990044" cy="5158788"/>
          </a:xfrm>
          <a:prstGeom prst="rect">
            <a:avLst/>
          </a:prstGeom>
        </p:spPr>
      </p:pic>
      <p:pic>
        <p:nvPicPr>
          <p:cNvPr id="5" name="Picture 4">
            <a:extLst>
              <a:ext uri="{FF2B5EF4-FFF2-40B4-BE49-F238E27FC236}">
                <a16:creationId xmlns:a16="http://schemas.microsoft.com/office/drawing/2014/main" id="{55C42DB3-26E6-4E31-AD74-BAAC978F32D0}"/>
              </a:ext>
            </a:extLst>
          </p:cNvPr>
          <p:cNvPicPr>
            <a:picLocks noChangeAspect="1"/>
          </p:cNvPicPr>
          <p:nvPr/>
        </p:nvPicPr>
        <p:blipFill>
          <a:blip r:embed="rId3"/>
          <a:stretch>
            <a:fillRect/>
          </a:stretch>
        </p:blipFill>
        <p:spPr>
          <a:xfrm>
            <a:off x="-1" y="4110037"/>
            <a:ext cx="2810477" cy="2394002"/>
          </a:xfrm>
          <a:prstGeom prst="rect">
            <a:avLst/>
          </a:prstGeom>
        </p:spPr>
      </p:pic>
      <p:pic>
        <p:nvPicPr>
          <p:cNvPr id="6" name="Picture 5">
            <a:extLst>
              <a:ext uri="{FF2B5EF4-FFF2-40B4-BE49-F238E27FC236}">
                <a16:creationId xmlns:a16="http://schemas.microsoft.com/office/drawing/2014/main" id="{A5AA7BDD-97AF-43F8-8B60-157BAD6C616F}"/>
              </a:ext>
            </a:extLst>
          </p:cNvPr>
          <p:cNvPicPr>
            <a:picLocks noChangeAspect="1"/>
          </p:cNvPicPr>
          <p:nvPr/>
        </p:nvPicPr>
        <p:blipFill>
          <a:blip r:embed="rId4"/>
          <a:stretch>
            <a:fillRect/>
          </a:stretch>
        </p:blipFill>
        <p:spPr>
          <a:xfrm>
            <a:off x="8580179" y="2845363"/>
            <a:ext cx="3366013" cy="3811938"/>
          </a:xfrm>
          <a:prstGeom prst="rect">
            <a:avLst/>
          </a:prstGeom>
        </p:spPr>
      </p:pic>
    </p:spTree>
    <p:extLst>
      <p:ext uri="{BB962C8B-B14F-4D97-AF65-F5344CB8AC3E}">
        <p14:creationId xmlns:p14="http://schemas.microsoft.com/office/powerpoint/2010/main" val="259344413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Recitation 19. T-test</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2 sample test, N-number of deg of freedom using WS eq, use boundary values for H0 and H1</a:t>
            </a:r>
          </a:p>
        </p:txBody>
      </p:sp>
      <p:pic>
        <p:nvPicPr>
          <p:cNvPr id="4" name="Picture 3">
            <a:extLst>
              <a:ext uri="{FF2B5EF4-FFF2-40B4-BE49-F238E27FC236}">
                <a16:creationId xmlns:a16="http://schemas.microsoft.com/office/drawing/2014/main" id="{375A68E7-ABF7-4E5F-9D44-2D26B31085AF}"/>
              </a:ext>
            </a:extLst>
          </p:cNvPr>
          <p:cNvPicPr>
            <a:picLocks noChangeAspect="1"/>
          </p:cNvPicPr>
          <p:nvPr/>
        </p:nvPicPr>
        <p:blipFill>
          <a:blip r:embed="rId2"/>
          <a:stretch>
            <a:fillRect/>
          </a:stretch>
        </p:blipFill>
        <p:spPr>
          <a:xfrm>
            <a:off x="3160248" y="1007598"/>
            <a:ext cx="6912219" cy="5465475"/>
          </a:xfrm>
          <a:prstGeom prst="rect">
            <a:avLst/>
          </a:prstGeom>
        </p:spPr>
      </p:pic>
    </p:spTree>
    <p:extLst>
      <p:ext uri="{BB962C8B-B14F-4D97-AF65-F5344CB8AC3E}">
        <p14:creationId xmlns:p14="http://schemas.microsoft.com/office/powerpoint/2010/main" val="13029724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0" i="0" dirty="0">
                <a:solidFill>
                  <a:srgbClr val="222222"/>
                </a:solidFill>
                <a:effectLst/>
                <a:latin typeface="roboto slab"/>
              </a:rPr>
              <a:t>Degrees of Freedom</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Autofit/>
          </a:bodyPr>
          <a:lstStyle/>
          <a:p>
            <a:r>
              <a:rPr lang="en-GB" sz="2500" b="0" i="0" dirty="0">
                <a:solidFill>
                  <a:srgbClr val="767673"/>
                </a:solidFill>
                <a:effectLst/>
                <a:latin typeface="droid sans"/>
              </a:rPr>
              <a:t>Degrees of freedom are the </a:t>
            </a:r>
            <a:r>
              <a:rPr lang="en-GB" sz="2500" b="1" i="0" dirty="0">
                <a:solidFill>
                  <a:srgbClr val="767673"/>
                </a:solidFill>
                <a:effectLst/>
                <a:latin typeface="droid sans"/>
              </a:rPr>
              <a:t>number</a:t>
            </a:r>
            <a:r>
              <a:rPr lang="en-GB" sz="2500" b="0" i="0" dirty="0">
                <a:solidFill>
                  <a:srgbClr val="767673"/>
                </a:solidFill>
                <a:effectLst/>
                <a:latin typeface="droid sans"/>
              </a:rPr>
              <a:t> of </a:t>
            </a:r>
            <a:r>
              <a:rPr lang="en-GB" sz="2500" b="1" i="0" dirty="0">
                <a:solidFill>
                  <a:srgbClr val="767673"/>
                </a:solidFill>
                <a:effectLst/>
                <a:latin typeface="droid sans"/>
              </a:rPr>
              <a:t>independent values </a:t>
            </a:r>
            <a:r>
              <a:rPr lang="en-GB" sz="2500" b="0" i="0" dirty="0">
                <a:solidFill>
                  <a:srgbClr val="767673"/>
                </a:solidFill>
                <a:effectLst/>
                <a:latin typeface="droid sans"/>
              </a:rPr>
              <a:t>that a statistical analysis can </a:t>
            </a:r>
            <a:r>
              <a:rPr lang="en-GB" sz="2500" b="0" i="0" u="none" strike="noStrike" dirty="0">
                <a:solidFill>
                  <a:srgbClr val="000000"/>
                </a:solidFill>
                <a:effectLst/>
                <a:latin typeface="droid sans"/>
                <a:hlinkClick r:id="rId2"/>
              </a:rPr>
              <a:t>estimate</a:t>
            </a:r>
            <a:r>
              <a:rPr lang="en-GB" sz="2500" b="0" i="0" dirty="0">
                <a:solidFill>
                  <a:srgbClr val="767673"/>
                </a:solidFill>
                <a:effectLst/>
                <a:latin typeface="droid sans"/>
              </a:rPr>
              <a:t>. </a:t>
            </a:r>
          </a:p>
          <a:p>
            <a:r>
              <a:rPr lang="en-GB" sz="2500" b="0" i="0" dirty="0">
                <a:solidFill>
                  <a:srgbClr val="767673"/>
                </a:solidFill>
                <a:effectLst/>
                <a:latin typeface="droid sans"/>
              </a:rPr>
              <a:t>Degrees of freedom encompasses the </a:t>
            </a:r>
            <a:r>
              <a:rPr lang="en-GB" sz="2500" b="1" i="0" dirty="0">
                <a:solidFill>
                  <a:srgbClr val="767673"/>
                </a:solidFill>
                <a:effectLst/>
                <a:latin typeface="droid sans"/>
              </a:rPr>
              <a:t>notion</a:t>
            </a:r>
            <a:r>
              <a:rPr lang="en-GB" sz="2500" b="0" i="0" dirty="0">
                <a:solidFill>
                  <a:srgbClr val="767673"/>
                </a:solidFill>
                <a:effectLst/>
                <a:latin typeface="droid sans"/>
              </a:rPr>
              <a:t> that the </a:t>
            </a:r>
            <a:r>
              <a:rPr lang="en-GB" sz="2500" b="1" i="0" dirty="0">
                <a:solidFill>
                  <a:srgbClr val="767673"/>
                </a:solidFill>
                <a:effectLst/>
                <a:latin typeface="droid sans"/>
              </a:rPr>
              <a:t>amount</a:t>
            </a:r>
            <a:r>
              <a:rPr lang="en-GB" sz="2500" b="0" i="0" dirty="0">
                <a:solidFill>
                  <a:srgbClr val="767673"/>
                </a:solidFill>
                <a:effectLst/>
                <a:latin typeface="droid sans"/>
              </a:rPr>
              <a:t> of </a:t>
            </a:r>
            <a:r>
              <a:rPr lang="en-GB" sz="2500" b="1" i="0" dirty="0">
                <a:solidFill>
                  <a:srgbClr val="767673"/>
                </a:solidFill>
                <a:effectLst/>
                <a:latin typeface="droid sans"/>
              </a:rPr>
              <a:t>independent</a:t>
            </a:r>
            <a:r>
              <a:rPr lang="en-GB" sz="2500" b="0" i="0" dirty="0">
                <a:solidFill>
                  <a:srgbClr val="767673"/>
                </a:solidFill>
                <a:effectLst/>
                <a:latin typeface="droid sans"/>
              </a:rPr>
              <a:t> </a:t>
            </a:r>
            <a:r>
              <a:rPr lang="en-GB" sz="2500" b="1" i="0" dirty="0">
                <a:solidFill>
                  <a:srgbClr val="767673"/>
                </a:solidFill>
                <a:effectLst/>
                <a:latin typeface="droid sans"/>
              </a:rPr>
              <a:t>information</a:t>
            </a:r>
            <a:r>
              <a:rPr lang="en-GB" sz="2500" b="0" i="0" dirty="0">
                <a:solidFill>
                  <a:srgbClr val="767673"/>
                </a:solidFill>
                <a:effectLst/>
                <a:latin typeface="droid sans"/>
              </a:rPr>
              <a:t> you have </a:t>
            </a:r>
            <a:r>
              <a:rPr lang="en-GB" sz="2500" b="1" i="0" dirty="0">
                <a:solidFill>
                  <a:srgbClr val="767673"/>
                </a:solidFill>
                <a:effectLst/>
                <a:latin typeface="droid sans"/>
              </a:rPr>
              <a:t>limits</a:t>
            </a:r>
            <a:r>
              <a:rPr lang="en-GB" sz="2500" b="0" i="0" dirty="0">
                <a:solidFill>
                  <a:srgbClr val="767673"/>
                </a:solidFill>
                <a:effectLst/>
                <a:latin typeface="droid sans"/>
              </a:rPr>
              <a:t> the </a:t>
            </a:r>
            <a:r>
              <a:rPr lang="en-GB" sz="2500" b="1" i="0" dirty="0">
                <a:solidFill>
                  <a:srgbClr val="767673"/>
                </a:solidFill>
                <a:effectLst/>
                <a:latin typeface="droid sans"/>
              </a:rPr>
              <a:t>number</a:t>
            </a:r>
            <a:r>
              <a:rPr lang="en-GB" sz="2500" b="0" i="0" dirty="0">
                <a:solidFill>
                  <a:srgbClr val="767673"/>
                </a:solidFill>
                <a:effectLst/>
                <a:latin typeface="droid sans"/>
              </a:rPr>
              <a:t> of </a:t>
            </a:r>
            <a:r>
              <a:rPr lang="en-GB" sz="2500" b="1" i="0" dirty="0">
                <a:solidFill>
                  <a:srgbClr val="767673"/>
                </a:solidFill>
                <a:effectLst/>
                <a:latin typeface="droid sans"/>
              </a:rPr>
              <a:t>parameters</a:t>
            </a:r>
            <a:r>
              <a:rPr lang="en-GB" sz="2500" b="0" i="0" dirty="0">
                <a:solidFill>
                  <a:srgbClr val="767673"/>
                </a:solidFill>
                <a:effectLst/>
                <a:latin typeface="droid sans"/>
              </a:rPr>
              <a:t> that you can estimate. Typically, the degrees of freedom equal your </a:t>
            </a:r>
            <a:r>
              <a:rPr lang="en-GB" sz="2500" b="1" i="0" u="none" strike="noStrike" dirty="0">
                <a:solidFill>
                  <a:srgbClr val="000000"/>
                </a:solidFill>
                <a:effectLst/>
                <a:latin typeface="droid sans"/>
                <a:hlinkClick r:id="rId3"/>
              </a:rPr>
              <a:t>sample</a:t>
            </a:r>
            <a:r>
              <a:rPr lang="en-GB" sz="2500" b="1" i="0" dirty="0">
                <a:solidFill>
                  <a:srgbClr val="767673"/>
                </a:solidFill>
                <a:effectLst/>
                <a:latin typeface="droid sans"/>
              </a:rPr>
              <a:t> size minus</a:t>
            </a:r>
            <a:r>
              <a:rPr lang="en-GB" sz="2500" b="0" i="0" dirty="0">
                <a:solidFill>
                  <a:srgbClr val="767673"/>
                </a:solidFill>
                <a:effectLst/>
                <a:latin typeface="droid sans"/>
              </a:rPr>
              <a:t> the </a:t>
            </a:r>
            <a:r>
              <a:rPr lang="en-GB" sz="2500" b="1" i="0" dirty="0">
                <a:solidFill>
                  <a:srgbClr val="767673"/>
                </a:solidFill>
                <a:effectLst/>
                <a:latin typeface="droid sans"/>
              </a:rPr>
              <a:t>number of parameters</a:t>
            </a:r>
            <a:r>
              <a:rPr lang="en-GB" sz="2500" b="0" i="0" dirty="0">
                <a:solidFill>
                  <a:srgbClr val="767673"/>
                </a:solidFill>
                <a:effectLst/>
                <a:latin typeface="droid sans"/>
              </a:rPr>
              <a:t> you need to calculate during an analysis</a:t>
            </a:r>
            <a:endParaRPr lang="en-GB" sz="2500" dirty="0">
              <a:solidFill>
                <a:srgbClr val="767673"/>
              </a:solidFill>
              <a:latin typeface="droid sans"/>
            </a:endParaRPr>
          </a:p>
          <a:p>
            <a:r>
              <a:rPr lang="en-GB" sz="2500" b="0" i="0" dirty="0">
                <a:solidFill>
                  <a:srgbClr val="767673"/>
                </a:solidFill>
                <a:effectLst/>
                <a:latin typeface="droid sans"/>
              </a:rPr>
              <a:t>Degrees of freedom is a </a:t>
            </a:r>
            <a:r>
              <a:rPr lang="en-GB" sz="2500" b="1" i="0" dirty="0">
                <a:solidFill>
                  <a:srgbClr val="767673"/>
                </a:solidFill>
                <a:effectLst/>
                <a:latin typeface="droid sans"/>
              </a:rPr>
              <a:t>combination</a:t>
            </a:r>
            <a:r>
              <a:rPr lang="en-GB" sz="2500" b="0" i="0" dirty="0">
                <a:solidFill>
                  <a:srgbClr val="767673"/>
                </a:solidFill>
                <a:effectLst/>
                <a:latin typeface="droid sans"/>
              </a:rPr>
              <a:t> of </a:t>
            </a:r>
            <a:r>
              <a:rPr lang="en-GB" sz="2500" b="1" i="0" dirty="0">
                <a:solidFill>
                  <a:srgbClr val="767673"/>
                </a:solidFill>
                <a:effectLst/>
                <a:latin typeface="droid sans"/>
              </a:rPr>
              <a:t>how much data </a:t>
            </a:r>
            <a:r>
              <a:rPr lang="en-GB" sz="2500" b="0" i="0" dirty="0">
                <a:solidFill>
                  <a:srgbClr val="767673"/>
                </a:solidFill>
                <a:effectLst/>
                <a:latin typeface="droid sans"/>
              </a:rPr>
              <a:t>you have and </a:t>
            </a:r>
            <a:r>
              <a:rPr lang="en-GB" sz="2500" b="1" i="0" dirty="0">
                <a:solidFill>
                  <a:srgbClr val="767673"/>
                </a:solidFill>
                <a:effectLst/>
                <a:latin typeface="droid sans"/>
              </a:rPr>
              <a:t>how many parameters</a:t>
            </a:r>
            <a:r>
              <a:rPr lang="en-GB" sz="2500" b="0" i="0" dirty="0">
                <a:solidFill>
                  <a:srgbClr val="767673"/>
                </a:solidFill>
                <a:effectLst/>
                <a:latin typeface="droid sans"/>
              </a:rPr>
              <a:t> you need to estimate. It </a:t>
            </a:r>
            <a:r>
              <a:rPr lang="en-GB" sz="2500" b="1" i="0" dirty="0">
                <a:solidFill>
                  <a:srgbClr val="767673"/>
                </a:solidFill>
                <a:effectLst/>
                <a:latin typeface="droid sans"/>
              </a:rPr>
              <a:t>indicates</a:t>
            </a:r>
            <a:r>
              <a:rPr lang="en-GB" sz="2500" b="0" i="0" dirty="0">
                <a:solidFill>
                  <a:srgbClr val="767673"/>
                </a:solidFill>
                <a:effectLst/>
                <a:latin typeface="droid sans"/>
              </a:rPr>
              <a:t> </a:t>
            </a:r>
            <a:r>
              <a:rPr lang="en-GB" sz="2500" b="1" i="0" dirty="0">
                <a:solidFill>
                  <a:srgbClr val="767673"/>
                </a:solidFill>
                <a:effectLst/>
                <a:latin typeface="droid sans"/>
              </a:rPr>
              <a:t>how much </a:t>
            </a:r>
            <a:r>
              <a:rPr lang="en-GB" sz="2500" b="1" i="0" dirty="0" err="1">
                <a:solidFill>
                  <a:srgbClr val="767673"/>
                </a:solidFill>
                <a:effectLst/>
                <a:latin typeface="droid sans"/>
              </a:rPr>
              <a:t>indep</a:t>
            </a:r>
            <a:r>
              <a:rPr lang="en-GB" sz="2500" b="1" i="0" dirty="0">
                <a:solidFill>
                  <a:srgbClr val="767673"/>
                </a:solidFill>
                <a:effectLst/>
                <a:latin typeface="droid sans"/>
              </a:rPr>
              <a:t> information </a:t>
            </a:r>
            <a:r>
              <a:rPr lang="en-GB" sz="2500" b="0" i="0" dirty="0">
                <a:solidFill>
                  <a:srgbClr val="767673"/>
                </a:solidFill>
                <a:effectLst/>
                <a:latin typeface="droid sans"/>
              </a:rPr>
              <a:t>goes into a </a:t>
            </a:r>
            <a:r>
              <a:rPr lang="en-GB" sz="2500" b="0" i="0" u="none" strike="noStrike" dirty="0">
                <a:solidFill>
                  <a:srgbClr val="000000"/>
                </a:solidFill>
                <a:effectLst/>
                <a:latin typeface="droid sans"/>
                <a:hlinkClick r:id="rId4"/>
              </a:rPr>
              <a:t>parameter</a:t>
            </a:r>
            <a:r>
              <a:rPr lang="en-GB" sz="2500" b="0" i="0" dirty="0">
                <a:solidFill>
                  <a:srgbClr val="767673"/>
                </a:solidFill>
                <a:effectLst/>
                <a:latin typeface="droid sans"/>
              </a:rPr>
              <a:t> estimate. In this vein, it’s easy to see that you want </a:t>
            </a:r>
            <a:r>
              <a:rPr lang="en-GB" sz="2500" b="1" i="0" dirty="0">
                <a:solidFill>
                  <a:srgbClr val="767673"/>
                </a:solidFill>
                <a:effectLst/>
                <a:latin typeface="droid sans"/>
              </a:rPr>
              <a:t>a lot of information</a:t>
            </a:r>
            <a:r>
              <a:rPr lang="en-GB" sz="2500" b="0" i="0" dirty="0">
                <a:solidFill>
                  <a:srgbClr val="767673"/>
                </a:solidFill>
                <a:effectLst/>
                <a:latin typeface="droid sans"/>
              </a:rPr>
              <a:t> to go into </a:t>
            </a:r>
            <a:r>
              <a:rPr lang="en-GB" sz="2500" b="1" i="0" dirty="0">
                <a:solidFill>
                  <a:srgbClr val="767673"/>
                </a:solidFill>
                <a:effectLst/>
                <a:latin typeface="droid sans"/>
              </a:rPr>
              <a:t>parameter </a:t>
            </a:r>
            <a:r>
              <a:rPr lang="en-GB" sz="2500" b="1" i="0" u="none" strike="noStrike" dirty="0">
                <a:solidFill>
                  <a:srgbClr val="000000"/>
                </a:solidFill>
                <a:effectLst/>
                <a:latin typeface="droid sans"/>
                <a:hlinkClick r:id="rId2"/>
              </a:rPr>
              <a:t>estimates</a:t>
            </a:r>
            <a:r>
              <a:rPr lang="en-GB" sz="2500" b="1" i="0" dirty="0">
                <a:solidFill>
                  <a:srgbClr val="767673"/>
                </a:solidFill>
                <a:effectLst/>
                <a:latin typeface="droid sans"/>
              </a:rPr>
              <a:t> </a:t>
            </a:r>
            <a:r>
              <a:rPr lang="en-GB" sz="2500" b="0" i="0" dirty="0">
                <a:solidFill>
                  <a:srgbClr val="767673"/>
                </a:solidFill>
                <a:effectLst/>
                <a:latin typeface="droid sans"/>
              </a:rPr>
              <a:t>to obtain </a:t>
            </a:r>
            <a:r>
              <a:rPr lang="en-GB" sz="2500" b="1" i="0" dirty="0">
                <a:solidFill>
                  <a:srgbClr val="767673"/>
                </a:solidFill>
                <a:effectLst/>
                <a:latin typeface="droid sans"/>
              </a:rPr>
              <a:t>more precise estimates </a:t>
            </a:r>
            <a:r>
              <a:rPr lang="en-GB" sz="2500" b="0" i="0" dirty="0">
                <a:solidFill>
                  <a:srgbClr val="767673"/>
                </a:solidFill>
                <a:effectLst/>
                <a:latin typeface="droid sans"/>
              </a:rPr>
              <a:t>and more powerful hypothesis tests. So, you want many degrees of freedom!</a:t>
            </a:r>
          </a:p>
          <a:p>
            <a:r>
              <a:rPr lang="en-GB" sz="2500" dirty="0">
                <a:solidFill>
                  <a:srgbClr val="767673"/>
                </a:solidFill>
                <a:latin typeface="droid sans"/>
              </a:rPr>
              <a:t>When estimating the </a:t>
            </a:r>
            <a:r>
              <a:rPr lang="en-GB" sz="2500" b="1" dirty="0">
                <a:solidFill>
                  <a:srgbClr val="767673"/>
                </a:solidFill>
                <a:latin typeface="droid sans"/>
              </a:rPr>
              <a:t>mean</a:t>
            </a:r>
            <a:r>
              <a:rPr lang="en-GB" sz="2500" dirty="0">
                <a:solidFill>
                  <a:srgbClr val="767673"/>
                </a:solidFill>
                <a:latin typeface="droid sans"/>
              </a:rPr>
              <a:t> using n data points, the </a:t>
            </a:r>
            <a:r>
              <a:rPr lang="en-GB" sz="2500" b="1" dirty="0">
                <a:solidFill>
                  <a:srgbClr val="767673"/>
                </a:solidFill>
                <a:latin typeface="droid sans"/>
              </a:rPr>
              <a:t>last data </a:t>
            </a:r>
            <a:r>
              <a:rPr lang="en-GB" sz="2500" b="1">
                <a:solidFill>
                  <a:srgbClr val="767673"/>
                </a:solidFill>
                <a:latin typeface="droid sans"/>
              </a:rPr>
              <a:t>points </a:t>
            </a:r>
            <a:r>
              <a:rPr lang="en-GB" sz="2500">
                <a:solidFill>
                  <a:srgbClr val="767673"/>
                </a:solidFill>
                <a:latin typeface="droid sans"/>
              </a:rPr>
              <a:t>is not independent </a:t>
            </a:r>
            <a:r>
              <a:rPr lang="en-GB" sz="2500" dirty="0">
                <a:solidFill>
                  <a:srgbClr val="767673"/>
                </a:solidFill>
                <a:latin typeface="droid sans"/>
              </a:rPr>
              <a:t>given fixed mean</a:t>
            </a:r>
          </a:p>
          <a:p>
            <a:r>
              <a:rPr lang="en-GB" sz="2500" b="0" i="0" dirty="0">
                <a:solidFill>
                  <a:srgbClr val="777777"/>
                </a:solidFill>
                <a:effectLst/>
                <a:latin typeface="pt sans"/>
              </a:rPr>
              <a:t>Degrees of freedom of an estimate is </a:t>
            </a:r>
            <a:r>
              <a:rPr lang="en-GB" sz="2500" b="1" i="0" dirty="0">
                <a:solidFill>
                  <a:srgbClr val="777777"/>
                </a:solidFill>
                <a:effectLst/>
                <a:latin typeface="pt sans"/>
              </a:rPr>
              <a:t>the number of independent pieces of information that went into calculating the estimate</a:t>
            </a:r>
            <a:r>
              <a:rPr lang="en-GB" sz="2500" b="0" i="0" dirty="0">
                <a:solidFill>
                  <a:srgbClr val="777777"/>
                </a:solidFill>
                <a:effectLst/>
                <a:latin typeface="pt sans"/>
              </a:rPr>
              <a:t>.</a:t>
            </a:r>
            <a:endParaRPr lang="en-US" sz="2500" dirty="0"/>
          </a:p>
        </p:txBody>
      </p:sp>
    </p:spTree>
    <p:extLst>
      <p:ext uri="{BB962C8B-B14F-4D97-AF65-F5344CB8AC3E}">
        <p14:creationId xmlns:p14="http://schemas.microsoft.com/office/powerpoint/2010/main" val="678626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GB" b="1" dirty="0"/>
              <a:t>The Chi-Squared Distribution and its Properties</a:t>
            </a:r>
            <a:endParaRPr lang="en-US"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lstStyle/>
          <a:p>
            <a:r>
              <a:rPr lang="en-US" dirty="0"/>
              <a:t>                                                              </a:t>
            </a:r>
            <a:r>
              <a:rPr lang="en-US" sz="2600" dirty="0"/>
              <a:t>is given by:       </a:t>
            </a:r>
            <a:endParaRPr lang="en-US" dirty="0"/>
          </a:p>
          <a:p>
            <a:r>
              <a:rPr lang="en-US" dirty="0"/>
              <a:t>A</a:t>
            </a:r>
          </a:p>
          <a:p>
            <a:r>
              <a:rPr lang="en-US" sz="2600" dirty="0"/>
              <a:t>Chi squared </a:t>
            </a:r>
            <a:r>
              <a:rPr lang="en-US" sz="2600" dirty="0" err="1"/>
              <a:t>distrib</a:t>
            </a:r>
            <a:r>
              <a:rPr lang="en-US" sz="2600" dirty="0"/>
              <a:t> is only specified with 1 (</a:t>
            </a:r>
            <a:r>
              <a:rPr lang="en-US" sz="2600" dirty="0" err="1"/>
              <a:t>positiv</a:t>
            </a:r>
            <a:r>
              <a:rPr lang="en-US" sz="2600" dirty="0"/>
              <a:t>) parameter - d (degrees of freedom)</a:t>
            </a:r>
          </a:p>
          <a:p>
            <a:r>
              <a:rPr lang="en-US" sz="2600" dirty="0"/>
              <a:t>With increase in d, the mean and variance increases</a:t>
            </a:r>
          </a:p>
          <a:p>
            <a:r>
              <a:rPr lang="en-US" sz="2600" dirty="0"/>
              <a:t>3</a:t>
            </a:r>
            <a:r>
              <a:rPr lang="en-US" sz="2600" baseline="30000" dirty="0"/>
              <a:t>rd</a:t>
            </a:r>
            <a:r>
              <a:rPr lang="en-US" sz="2600" dirty="0"/>
              <a:t> moment determines skewness ( 0 if symmetric)</a:t>
            </a:r>
          </a:p>
          <a:p>
            <a:r>
              <a:rPr lang="en-US" sz="2600" dirty="0"/>
              <a:t>4</a:t>
            </a:r>
            <a:r>
              <a:rPr lang="en-US" sz="2600" baseline="30000" dirty="0"/>
              <a:t>th</a:t>
            </a:r>
            <a:r>
              <a:rPr lang="en-US" sz="2600" dirty="0"/>
              <a:t> moment determines kurtosis (heaviness of tails; for Z (std normal) it equals to 3)</a:t>
            </a:r>
          </a:p>
          <a:p>
            <a:r>
              <a:rPr lang="en-US" sz="2600" dirty="0"/>
              <a:t>We check kurtosis by comparing its to kurtosis of Z                  - 3</a:t>
            </a:r>
          </a:p>
          <a:p>
            <a:r>
              <a:rPr lang="en-US" sz="2600" dirty="0"/>
              <a:t>E[Chi]=d; var(Chi)=2*d; so std is in order of sqrt(d) </a:t>
            </a:r>
          </a:p>
        </p:txBody>
      </p:sp>
      <p:pic>
        <p:nvPicPr>
          <p:cNvPr id="4" name="Picture 3">
            <a:extLst>
              <a:ext uri="{FF2B5EF4-FFF2-40B4-BE49-F238E27FC236}">
                <a16:creationId xmlns:a16="http://schemas.microsoft.com/office/drawing/2014/main" id="{CD489609-0713-45D7-88C4-5B2541512994}"/>
              </a:ext>
            </a:extLst>
          </p:cNvPr>
          <p:cNvPicPr>
            <a:picLocks noChangeAspect="1"/>
          </p:cNvPicPr>
          <p:nvPr/>
        </p:nvPicPr>
        <p:blipFill>
          <a:blip r:embed="rId2"/>
          <a:stretch>
            <a:fillRect/>
          </a:stretch>
        </p:blipFill>
        <p:spPr>
          <a:xfrm>
            <a:off x="126606" y="537943"/>
            <a:ext cx="5176914" cy="470629"/>
          </a:xfrm>
          <a:prstGeom prst="rect">
            <a:avLst/>
          </a:prstGeom>
          <a:ln>
            <a:solidFill>
              <a:schemeClr val="tx1"/>
            </a:solidFill>
          </a:ln>
        </p:spPr>
      </p:pic>
      <p:pic>
        <p:nvPicPr>
          <p:cNvPr id="5" name="Picture 4">
            <a:extLst>
              <a:ext uri="{FF2B5EF4-FFF2-40B4-BE49-F238E27FC236}">
                <a16:creationId xmlns:a16="http://schemas.microsoft.com/office/drawing/2014/main" id="{D6990C37-D951-44FD-905D-57768C05E892}"/>
              </a:ext>
            </a:extLst>
          </p:cNvPr>
          <p:cNvPicPr>
            <a:picLocks noChangeAspect="1"/>
          </p:cNvPicPr>
          <p:nvPr/>
        </p:nvPicPr>
        <p:blipFill>
          <a:blip r:embed="rId3"/>
          <a:stretch>
            <a:fillRect/>
          </a:stretch>
        </p:blipFill>
        <p:spPr>
          <a:xfrm>
            <a:off x="6904156" y="556991"/>
            <a:ext cx="2380519" cy="420091"/>
          </a:xfrm>
          <a:prstGeom prst="rect">
            <a:avLst/>
          </a:prstGeom>
          <a:ln>
            <a:solidFill>
              <a:schemeClr val="tx1"/>
            </a:solidFill>
          </a:ln>
        </p:spPr>
      </p:pic>
      <p:pic>
        <p:nvPicPr>
          <p:cNvPr id="6" name="Picture 5">
            <a:extLst>
              <a:ext uri="{FF2B5EF4-FFF2-40B4-BE49-F238E27FC236}">
                <a16:creationId xmlns:a16="http://schemas.microsoft.com/office/drawing/2014/main" id="{596A4A21-877C-4321-9F18-138EB70DA872}"/>
              </a:ext>
            </a:extLst>
          </p:cNvPr>
          <p:cNvPicPr>
            <a:picLocks noChangeAspect="1"/>
          </p:cNvPicPr>
          <p:nvPr/>
        </p:nvPicPr>
        <p:blipFill>
          <a:blip r:embed="rId4"/>
          <a:stretch>
            <a:fillRect/>
          </a:stretch>
        </p:blipFill>
        <p:spPr>
          <a:xfrm>
            <a:off x="9547785" y="552010"/>
            <a:ext cx="2354549" cy="432728"/>
          </a:xfrm>
          <a:prstGeom prst="rect">
            <a:avLst/>
          </a:prstGeom>
          <a:ln>
            <a:solidFill>
              <a:schemeClr val="tx1"/>
            </a:solidFill>
          </a:ln>
        </p:spPr>
      </p:pic>
      <p:pic>
        <p:nvPicPr>
          <p:cNvPr id="7" name="Picture 6">
            <a:extLst>
              <a:ext uri="{FF2B5EF4-FFF2-40B4-BE49-F238E27FC236}">
                <a16:creationId xmlns:a16="http://schemas.microsoft.com/office/drawing/2014/main" id="{F152C8F3-9810-44D9-8DD4-3698221EA590}"/>
              </a:ext>
            </a:extLst>
          </p:cNvPr>
          <p:cNvPicPr>
            <a:picLocks noChangeAspect="1"/>
          </p:cNvPicPr>
          <p:nvPr/>
        </p:nvPicPr>
        <p:blipFill>
          <a:blip r:embed="rId5"/>
          <a:stretch>
            <a:fillRect/>
          </a:stretch>
        </p:blipFill>
        <p:spPr>
          <a:xfrm>
            <a:off x="117871" y="1076849"/>
            <a:ext cx="7579069" cy="478363"/>
          </a:xfrm>
          <a:prstGeom prst="rect">
            <a:avLst/>
          </a:prstGeom>
          <a:ln>
            <a:solidFill>
              <a:schemeClr val="tx1"/>
            </a:solidFill>
          </a:ln>
        </p:spPr>
      </p:pic>
      <p:pic>
        <p:nvPicPr>
          <p:cNvPr id="8" name="Picture 7">
            <a:extLst>
              <a:ext uri="{FF2B5EF4-FFF2-40B4-BE49-F238E27FC236}">
                <a16:creationId xmlns:a16="http://schemas.microsoft.com/office/drawing/2014/main" id="{C20317A5-762F-4C0A-9B93-172F75A13FC6}"/>
              </a:ext>
            </a:extLst>
          </p:cNvPr>
          <p:cNvPicPr>
            <a:picLocks noChangeAspect="1"/>
          </p:cNvPicPr>
          <p:nvPr/>
        </p:nvPicPr>
        <p:blipFill>
          <a:blip r:embed="rId6"/>
          <a:stretch>
            <a:fillRect/>
          </a:stretch>
        </p:blipFill>
        <p:spPr>
          <a:xfrm>
            <a:off x="8689952" y="1951378"/>
            <a:ext cx="3445776" cy="974701"/>
          </a:xfrm>
          <a:prstGeom prst="rect">
            <a:avLst/>
          </a:prstGeom>
          <a:ln>
            <a:solidFill>
              <a:schemeClr val="tx1"/>
            </a:solidFill>
          </a:ln>
        </p:spPr>
      </p:pic>
      <p:pic>
        <p:nvPicPr>
          <p:cNvPr id="10" name="Picture 9">
            <a:extLst>
              <a:ext uri="{FF2B5EF4-FFF2-40B4-BE49-F238E27FC236}">
                <a16:creationId xmlns:a16="http://schemas.microsoft.com/office/drawing/2014/main" id="{661A4ABF-C029-4919-95E8-A766B5041F6E}"/>
              </a:ext>
            </a:extLst>
          </p:cNvPr>
          <p:cNvPicPr>
            <a:picLocks noChangeAspect="1"/>
          </p:cNvPicPr>
          <p:nvPr/>
        </p:nvPicPr>
        <p:blipFill>
          <a:blip r:embed="rId7"/>
          <a:stretch>
            <a:fillRect/>
          </a:stretch>
        </p:blipFill>
        <p:spPr>
          <a:xfrm>
            <a:off x="7246669" y="3378103"/>
            <a:ext cx="1060645" cy="572190"/>
          </a:xfrm>
          <a:prstGeom prst="rect">
            <a:avLst/>
          </a:prstGeom>
          <a:ln>
            <a:solidFill>
              <a:schemeClr val="tx1"/>
            </a:solidFill>
          </a:ln>
        </p:spPr>
      </p:pic>
    </p:spTree>
    <p:extLst>
      <p:ext uri="{BB962C8B-B14F-4D97-AF65-F5344CB8AC3E}">
        <p14:creationId xmlns:p14="http://schemas.microsoft.com/office/powerpoint/2010/main" val="452444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69663" y="20122"/>
            <a:ext cx="11935268" cy="478938"/>
          </a:xfrm>
        </p:spPr>
        <p:txBody>
          <a:bodyPr>
            <a:noAutofit/>
          </a:bodyPr>
          <a:lstStyle/>
          <a:p>
            <a:r>
              <a:rPr lang="en-GB" sz="2800" b="1" dirty="0"/>
              <a:t>Cochran's Theorem: </a:t>
            </a:r>
            <a:r>
              <a:rPr lang="en-GB" sz="2600" b="1" dirty="0"/>
              <a:t>Independence of Gaussian Sample Variance and Sample Mean</a:t>
            </a:r>
            <a:endParaRPr lang="en-US" sz="2600" dirty="0"/>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500" b="1" dirty="0"/>
              <a:t>Sample variance </a:t>
            </a:r>
            <a:r>
              <a:rPr lang="en-US" sz="2500" dirty="0"/>
              <a:t>is given by:</a:t>
            </a:r>
          </a:p>
          <a:p>
            <a:endParaRPr lang="en-US" sz="2500" dirty="0"/>
          </a:p>
          <a:p>
            <a:r>
              <a:rPr lang="en-US" sz="2500" b="1" dirty="0"/>
              <a:t>Cochran’s theorem </a:t>
            </a:r>
            <a:r>
              <a:rPr lang="en-US" sz="2500" dirty="0"/>
              <a:t>states that for                                     Sn is the sample variance then </a:t>
            </a:r>
            <a:r>
              <a:rPr lang="en-US" sz="2500" b="1" dirty="0"/>
              <a:t>sample mean </a:t>
            </a:r>
            <a:r>
              <a:rPr lang="en-US" sz="2500" dirty="0"/>
              <a:t>and </a:t>
            </a:r>
            <a:r>
              <a:rPr lang="en-US" sz="2500" b="1" dirty="0"/>
              <a:t>sample variance </a:t>
            </a:r>
            <a:r>
              <a:rPr lang="en-US" sz="2500" dirty="0"/>
              <a:t>are </a:t>
            </a:r>
            <a:r>
              <a:rPr lang="en-US" sz="2500" b="1" dirty="0"/>
              <a:t>independent</a:t>
            </a:r>
            <a:r>
              <a:rPr lang="en-US" sz="2500" dirty="0"/>
              <a:t>  for all n</a:t>
            </a:r>
          </a:p>
          <a:p>
            <a:r>
              <a:rPr lang="en-US" sz="2500" b="1" dirty="0"/>
              <a:t>Scaled version </a:t>
            </a:r>
            <a:r>
              <a:rPr lang="en-US" sz="2500" dirty="0"/>
              <a:t>of sample </a:t>
            </a:r>
            <a:r>
              <a:rPr lang="en-US" sz="2500" b="1" dirty="0"/>
              <a:t>variance</a:t>
            </a:r>
            <a:r>
              <a:rPr lang="en-US" sz="2500" dirty="0"/>
              <a:t> has </a:t>
            </a:r>
            <a:r>
              <a:rPr lang="en-US" sz="2500" b="1" dirty="0"/>
              <a:t>Chi-square</a:t>
            </a:r>
            <a:r>
              <a:rPr lang="en-US" sz="2500" dirty="0"/>
              <a:t> distribution, n-1 degrees of</a:t>
            </a:r>
          </a:p>
          <a:p>
            <a:pPr marL="0" indent="0">
              <a:buNone/>
            </a:pPr>
            <a:r>
              <a:rPr lang="en-US" sz="2500" dirty="0"/>
              <a:t>Freedom, because the sum is 0 with n components</a:t>
            </a:r>
          </a:p>
        </p:txBody>
      </p:sp>
      <p:pic>
        <p:nvPicPr>
          <p:cNvPr id="6" name="Picture 5">
            <a:extLst>
              <a:ext uri="{FF2B5EF4-FFF2-40B4-BE49-F238E27FC236}">
                <a16:creationId xmlns:a16="http://schemas.microsoft.com/office/drawing/2014/main" id="{E72746A3-F2FA-464F-A6CA-CCA685BF24E5}"/>
              </a:ext>
            </a:extLst>
          </p:cNvPr>
          <p:cNvPicPr>
            <a:picLocks noChangeAspect="1"/>
          </p:cNvPicPr>
          <p:nvPr/>
        </p:nvPicPr>
        <p:blipFill>
          <a:blip r:embed="rId2"/>
          <a:stretch>
            <a:fillRect/>
          </a:stretch>
        </p:blipFill>
        <p:spPr>
          <a:xfrm>
            <a:off x="4134205" y="443339"/>
            <a:ext cx="4041311" cy="680091"/>
          </a:xfrm>
          <a:prstGeom prst="rect">
            <a:avLst/>
          </a:prstGeom>
          <a:ln>
            <a:solidFill>
              <a:schemeClr val="tx1"/>
            </a:solidFill>
          </a:ln>
        </p:spPr>
      </p:pic>
      <p:pic>
        <p:nvPicPr>
          <p:cNvPr id="7" name="Picture 6">
            <a:extLst>
              <a:ext uri="{FF2B5EF4-FFF2-40B4-BE49-F238E27FC236}">
                <a16:creationId xmlns:a16="http://schemas.microsoft.com/office/drawing/2014/main" id="{739C30CA-31AE-4F82-9B5B-59DD6A416DD4}"/>
              </a:ext>
            </a:extLst>
          </p:cNvPr>
          <p:cNvPicPr>
            <a:picLocks noChangeAspect="1"/>
          </p:cNvPicPr>
          <p:nvPr/>
        </p:nvPicPr>
        <p:blipFill>
          <a:blip r:embed="rId3"/>
          <a:stretch>
            <a:fillRect/>
          </a:stretch>
        </p:blipFill>
        <p:spPr>
          <a:xfrm>
            <a:off x="4833425" y="1429189"/>
            <a:ext cx="2381119" cy="427746"/>
          </a:xfrm>
          <a:prstGeom prst="rect">
            <a:avLst/>
          </a:prstGeom>
          <a:ln>
            <a:solidFill>
              <a:schemeClr val="tx1"/>
            </a:solidFill>
          </a:ln>
        </p:spPr>
      </p:pic>
      <p:pic>
        <p:nvPicPr>
          <p:cNvPr id="8" name="Picture 7">
            <a:extLst>
              <a:ext uri="{FF2B5EF4-FFF2-40B4-BE49-F238E27FC236}">
                <a16:creationId xmlns:a16="http://schemas.microsoft.com/office/drawing/2014/main" id="{64A4194B-9FA1-4870-9DED-0F6B6A0D05C6}"/>
              </a:ext>
            </a:extLst>
          </p:cNvPr>
          <p:cNvPicPr>
            <a:picLocks noChangeAspect="1"/>
          </p:cNvPicPr>
          <p:nvPr/>
        </p:nvPicPr>
        <p:blipFill>
          <a:blip r:embed="rId4"/>
          <a:stretch>
            <a:fillRect/>
          </a:stretch>
        </p:blipFill>
        <p:spPr>
          <a:xfrm>
            <a:off x="9075774" y="1822656"/>
            <a:ext cx="2726958" cy="465187"/>
          </a:xfrm>
          <a:prstGeom prst="rect">
            <a:avLst/>
          </a:prstGeom>
          <a:ln>
            <a:solidFill>
              <a:schemeClr val="tx1"/>
            </a:solidFill>
          </a:ln>
        </p:spPr>
      </p:pic>
      <p:pic>
        <p:nvPicPr>
          <p:cNvPr id="9" name="Picture 8">
            <a:extLst>
              <a:ext uri="{FF2B5EF4-FFF2-40B4-BE49-F238E27FC236}">
                <a16:creationId xmlns:a16="http://schemas.microsoft.com/office/drawing/2014/main" id="{C609BF3B-1D44-4B9B-9AC4-2BE430A6343B}"/>
              </a:ext>
            </a:extLst>
          </p:cNvPr>
          <p:cNvPicPr>
            <a:picLocks noChangeAspect="1"/>
          </p:cNvPicPr>
          <p:nvPr/>
        </p:nvPicPr>
        <p:blipFill>
          <a:blip r:embed="rId5"/>
          <a:stretch>
            <a:fillRect/>
          </a:stretch>
        </p:blipFill>
        <p:spPr>
          <a:xfrm>
            <a:off x="10487830" y="2436642"/>
            <a:ext cx="1529523" cy="672318"/>
          </a:xfrm>
          <a:prstGeom prst="rect">
            <a:avLst/>
          </a:prstGeom>
          <a:ln>
            <a:solidFill>
              <a:schemeClr val="tx1"/>
            </a:solidFill>
          </a:ln>
        </p:spPr>
      </p:pic>
      <p:pic>
        <p:nvPicPr>
          <p:cNvPr id="10" name="Picture 9">
            <a:extLst>
              <a:ext uri="{FF2B5EF4-FFF2-40B4-BE49-F238E27FC236}">
                <a16:creationId xmlns:a16="http://schemas.microsoft.com/office/drawing/2014/main" id="{7276F97B-8A19-49F8-8DCD-9BB027CE3857}"/>
              </a:ext>
            </a:extLst>
          </p:cNvPr>
          <p:cNvPicPr>
            <a:picLocks noChangeAspect="1"/>
          </p:cNvPicPr>
          <p:nvPr/>
        </p:nvPicPr>
        <p:blipFill>
          <a:blip r:embed="rId6"/>
          <a:stretch>
            <a:fillRect/>
          </a:stretch>
        </p:blipFill>
        <p:spPr>
          <a:xfrm>
            <a:off x="6307921" y="3543558"/>
            <a:ext cx="5781825" cy="1392702"/>
          </a:xfrm>
          <a:prstGeom prst="rect">
            <a:avLst/>
          </a:prstGeom>
          <a:ln>
            <a:solidFill>
              <a:schemeClr val="tx1"/>
            </a:solidFill>
          </a:ln>
        </p:spPr>
      </p:pic>
      <p:pic>
        <p:nvPicPr>
          <p:cNvPr id="11" name="Picture 10">
            <a:extLst>
              <a:ext uri="{FF2B5EF4-FFF2-40B4-BE49-F238E27FC236}">
                <a16:creationId xmlns:a16="http://schemas.microsoft.com/office/drawing/2014/main" id="{2072B470-4DAD-497D-B796-1FEDE6423B57}"/>
              </a:ext>
            </a:extLst>
          </p:cNvPr>
          <p:cNvPicPr>
            <a:picLocks noChangeAspect="1"/>
          </p:cNvPicPr>
          <p:nvPr/>
        </p:nvPicPr>
        <p:blipFill>
          <a:blip r:embed="rId7"/>
          <a:stretch>
            <a:fillRect/>
          </a:stretch>
        </p:blipFill>
        <p:spPr>
          <a:xfrm>
            <a:off x="63648" y="3541213"/>
            <a:ext cx="6115212" cy="2825265"/>
          </a:xfrm>
          <a:prstGeom prst="rect">
            <a:avLst/>
          </a:prstGeom>
          <a:ln>
            <a:solidFill>
              <a:schemeClr val="tx1"/>
            </a:solidFill>
          </a:ln>
        </p:spPr>
      </p:pic>
    </p:spTree>
    <p:extLst>
      <p:ext uri="{BB962C8B-B14F-4D97-AF65-F5344CB8AC3E}">
        <p14:creationId xmlns:p14="http://schemas.microsoft.com/office/powerpoint/2010/main" val="31534759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CA83A-A4F7-4E0C-94D2-79F5E7B0023B}"/>
              </a:ext>
            </a:extLst>
          </p:cNvPr>
          <p:cNvSpPr>
            <a:spLocks noGrp="1"/>
          </p:cNvSpPr>
          <p:nvPr>
            <p:ph type="title"/>
          </p:nvPr>
        </p:nvSpPr>
        <p:spPr>
          <a:xfrm>
            <a:off x="78541" y="55634"/>
            <a:ext cx="11935268" cy="478938"/>
          </a:xfrm>
        </p:spPr>
        <p:txBody>
          <a:bodyPr>
            <a:normAutofit fontScale="90000"/>
          </a:bodyPr>
          <a:lstStyle/>
          <a:p>
            <a:r>
              <a:rPr lang="en-US" dirty="0"/>
              <a:t>Student’s t distribution</a:t>
            </a:r>
          </a:p>
        </p:txBody>
      </p:sp>
      <p:sp>
        <p:nvSpPr>
          <p:cNvPr id="3" name="Content Placeholder 2">
            <a:extLst>
              <a:ext uri="{FF2B5EF4-FFF2-40B4-BE49-F238E27FC236}">
                <a16:creationId xmlns:a16="http://schemas.microsoft.com/office/drawing/2014/main" id="{D7CA0851-912D-4EC7-ABB6-470EECFED60E}"/>
              </a:ext>
            </a:extLst>
          </p:cNvPr>
          <p:cNvSpPr>
            <a:spLocks noGrp="1"/>
          </p:cNvSpPr>
          <p:nvPr>
            <p:ph idx="1"/>
          </p:nvPr>
        </p:nvSpPr>
        <p:spPr>
          <a:xfrm>
            <a:off x="36340" y="517326"/>
            <a:ext cx="12113456" cy="6235166"/>
          </a:xfrm>
        </p:spPr>
        <p:txBody>
          <a:bodyPr>
            <a:normAutofit/>
          </a:bodyPr>
          <a:lstStyle/>
          <a:p>
            <a:r>
              <a:rPr lang="en-US" sz="2600" b="1" dirty="0"/>
              <a:t>Sample variance </a:t>
            </a:r>
            <a:r>
              <a:rPr lang="en-US" sz="2600" dirty="0"/>
              <a:t>is shown on RHS; X-mu/std is standard normal</a:t>
            </a:r>
          </a:p>
          <a:p>
            <a:r>
              <a:rPr lang="en-US" sz="2600" dirty="0"/>
              <a:t>For a positive integer d, the </a:t>
            </a:r>
            <a:r>
              <a:rPr lang="en-US" sz="2600" b="1" dirty="0"/>
              <a:t>Student’s t distribution </a:t>
            </a:r>
            <a:r>
              <a:rPr lang="en-US" sz="2600" dirty="0"/>
              <a:t>with d degrees of freedom (td) is the law of the random variable             where</a:t>
            </a:r>
          </a:p>
          <a:p>
            <a:r>
              <a:rPr lang="en-US" sz="2600" dirty="0"/>
              <a:t>V is a sample mean    </a:t>
            </a:r>
          </a:p>
          <a:p>
            <a:endParaRPr lang="en-US" sz="2600" dirty="0"/>
          </a:p>
          <a:p>
            <a:endParaRPr lang="en-US" sz="2600" dirty="0"/>
          </a:p>
          <a:p>
            <a:endParaRPr lang="en-US" sz="2600" dirty="0"/>
          </a:p>
          <a:p>
            <a:endParaRPr lang="en-US" sz="2600" dirty="0"/>
          </a:p>
          <a:p>
            <a:r>
              <a:rPr lang="en-US" sz="2600" dirty="0"/>
              <a:t>Standard normal vs Student’s T distribution:                 vs                (n-1 degrees of freedom and </a:t>
            </a:r>
            <a:r>
              <a:rPr lang="en-US" sz="2600" dirty="0" err="1"/>
              <a:t>X_bar</a:t>
            </a:r>
            <a:r>
              <a:rPr lang="en-US" sz="2600" dirty="0"/>
              <a:t> and S should be uncorrelated)</a:t>
            </a:r>
          </a:p>
        </p:txBody>
      </p:sp>
      <p:pic>
        <p:nvPicPr>
          <p:cNvPr id="5" name="Picture 4">
            <a:extLst>
              <a:ext uri="{FF2B5EF4-FFF2-40B4-BE49-F238E27FC236}">
                <a16:creationId xmlns:a16="http://schemas.microsoft.com/office/drawing/2014/main" id="{2B299998-E171-4A6A-A8C0-7CFCCF778623}"/>
              </a:ext>
            </a:extLst>
          </p:cNvPr>
          <p:cNvPicPr>
            <a:picLocks noChangeAspect="1"/>
          </p:cNvPicPr>
          <p:nvPr/>
        </p:nvPicPr>
        <p:blipFill>
          <a:blip r:embed="rId2"/>
          <a:stretch>
            <a:fillRect/>
          </a:stretch>
        </p:blipFill>
        <p:spPr>
          <a:xfrm>
            <a:off x="9209648" y="140676"/>
            <a:ext cx="2926080" cy="731520"/>
          </a:xfrm>
          <a:prstGeom prst="rect">
            <a:avLst/>
          </a:prstGeom>
          <a:ln>
            <a:solidFill>
              <a:schemeClr val="tx1"/>
            </a:solidFill>
          </a:ln>
        </p:spPr>
      </p:pic>
      <p:pic>
        <p:nvPicPr>
          <p:cNvPr id="7" name="Picture 6">
            <a:extLst>
              <a:ext uri="{FF2B5EF4-FFF2-40B4-BE49-F238E27FC236}">
                <a16:creationId xmlns:a16="http://schemas.microsoft.com/office/drawing/2014/main" id="{E332786B-4680-41D0-B64F-658874BB61B0}"/>
              </a:ext>
            </a:extLst>
          </p:cNvPr>
          <p:cNvPicPr>
            <a:picLocks noChangeAspect="1"/>
          </p:cNvPicPr>
          <p:nvPr/>
        </p:nvPicPr>
        <p:blipFill>
          <a:blip r:embed="rId3"/>
          <a:stretch>
            <a:fillRect/>
          </a:stretch>
        </p:blipFill>
        <p:spPr>
          <a:xfrm>
            <a:off x="4610172" y="1362074"/>
            <a:ext cx="749618" cy="681471"/>
          </a:xfrm>
          <a:prstGeom prst="rect">
            <a:avLst/>
          </a:prstGeom>
          <a:ln>
            <a:solidFill>
              <a:schemeClr val="tx1"/>
            </a:solidFill>
          </a:ln>
        </p:spPr>
      </p:pic>
      <p:pic>
        <p:nvPicPr>
          <p:cNvPr id="8" name="Picture 7">
            <a:extLst>
              <a:ext uri="{FF2B5EF4-FFF2-40B4-BE49-F238E27FC236}">
                <a16:creationId xmlns:a16="http://schemas.microsoft.com/office/drawing/2014/main" id="{E144519B-A736-4FD4-893A-4AA2942666C4}"/>
              </a:ext>
            </a:extLst>
          </p:cNvPr>
          <p:cNvPicPr>
            <a:picLocks noChangeAspect="1"/>
          </p:cNvPicPr>
          <p:nvPr/>
        </p:nvPicPr>
        <p:blipFill>
          <a:blip r:embed="rId4"/>
          <a:stretch>
            <a:fillRect/>
          </a:stretch>
        </p:blipFill>
        <p:spPr>
          <a:xfrm>
            <a:off x="6437215" y="1406035"/>
            <a:ext cx="1328152" cy="437114"/>
          </a:xfrm>
          <a:prstGeom prst="rect">
            <a:avLst/>
          </a:prstGeom>
          <a:ln>
            <a:solidFill>
              <a:schemeClr val="tx1"/>
            </a:solidFill>
          </a:ln>
        </p:spPr>
      </p:pic>
      <p:pic>
        <p:nvPicPr>
          <p:cNvPr id="9" name="Picture 8">
            <a:extLst>
              <a:ext uri="{FF2B5EF4-FFF2-40B4-BE49-F238E27FC236}">
                <a16:creationId xmlns:a16="http://schemas.microsoft.com/office/drawing/2014/main" id="{DE6F4E61-1936-4BD1-A72D-88B14C09D3DE}"/>
              </a:ext>
            </a:extLst>
          </p:cNvPr>
          <p:cNvPicPr>
            <a:picLocks noChangeAspect="1"/>
          </p:cNvPicPr>
          <p:nvPr/>
        </p:nvPicPr>
        <p:blipFill>
          <a:blip r:embed="rId5"/>
          <a:stretch>
            <a:fillRect/>
          </a:stretch>
        </p:blipFill>
        <p:spPr>
          <a:xfrm>
            <a:off x="8093684" y="1401054"/>
            <a:ext cx="2161663" cy="510629"/>
          </a:xfrm>
          <a:prstGeom prst="rect">
            <a:avLst/>
          </a:prstGeom>
          <a:ln>
            <a:solidFill>
              <a:schemeClr val="tx1"/>
            </a:solidFill>
          </a:ln>
        </p:spPr>
      </p:pic>
      <p:pic>
        <p:nvPicPr>
          <p:cNvPr id="11" name="Picture 10">
            <a:extLst>
              <a:ext uri="{FF2B5EF4-FFF2-40B4-BE49-F238E27FC236}">
                <a16:creationId xmlns:a16="http://schemas.microsoft.com/office/drawing/2014/main" id="{26FC5240-0675-453C-83FC-64A97795C402}"/>
              </a:ext>
            </a:extLst>
          </p:cNvPr>
          <p:cNvPicPr>
            <a:picLocks noChangeAspect="1"/>
          </p:cNvPicPr>
          <p:nvPr/>
        </p:nvPicPr>
        <p:blipFill>
          <a:blip r:embed="rId6"/>
          <a:stretch>
            <a:fillRect/>
          </a:stretch>
        </p:blipFill>
        <p:spPr>
          <a:xfrm>
            <a:off x="6424026" y="3844028"/>
            <a:ext cx="826431" cy="826431"/>
          </a:xfrm>
          <a:prstGeom prst="rect">
            <a:avLst/>
          </a:prstGeom>
          <a:ln>
            <a:solidFill>
              <a:schemeClr val="tx1"/>
            </a:solidFill>
          </a:ln>
        </p:spPr>
      </p:pic>
      <p:pic>
        <p:nvPicPr>
          <p:cNvPr id="12" name="Picture 11">
            <a:extLst>
              <a:ext uri="{FF2B5EF4-FFF2-40B4-BE49-F238E27FC236}">
                <a16:creationId xmlns:a16="http://schemas.microsoft.com/office/drawing/2014/main" id="{DCA99B5A-A75B-4A22-8240-EEE3128581FB}"/>
              </a:ext>
            </a:extLst>
          </p:cNvPr>
          <p:cNvPicPr>
            <a:picLocks noChangeAspect="1"/>
          </p:cNvPicPr>
          <p:nvPr/>
        </p:nvPicPr>
        <p:blipFill>
          <a:blip r:embed="rId7"/>
          <a:stretch>
            <a:fillRect/>
          </a:stretch>
        </p:blipFill>
        <p:spPr>
          <a:xfrm>
            <a:off x="7995286" y="3837109"/>
            <a:ext cx="839226" cy="839226"/>
          </a:xfrm>
          <a:prstGeom prst="rect">
            <a:avLst/>
          </a:prstGeom>
          <a:ln>
            <a:solidFill>
              <a:schemeClr val="tx1"/>
            </a:solidFill>
          </a:ln>
        </p:spPr>
      </p:pic>
      <p:pic>
        <p:nvPicPr>
          <p:cNvPr id="13" name="Picture 12">
            <a:extLst>
              <a:ext uri="{FF2B5EF4-FFF2-40B4-BE49-F238E27FC236}">
                <a16:creationId xmlns:a16="http://schemas.microsoft.com/office/drawing/2014/main" id="{88851887-2232-41D9-88F2-FC4D32D04874}"/>
              </a:ext>
            </a:extLst>
          </p:cNvPr>
          <p:cNvPicPr>
            <a:picLocks noChangeAspect="1"/>
          </p:cNvPicPr>
          <p:nvPr/>
        </p:nvPicPr>
        <p:blipFill>
          <a:blip r:embed="rId8"/>
          <a:stretch>
            <a:fillRect/>
          </a:stretch>
        </p:blipFill>
        <p:spPr>
          <a:xfrm>
            <a:off x="2945422" y="2131987"/>
            <a:ext cx="2920805" cy="1955055"/>
          </a:xfrm>
          <a:prstGeom prst="rect">
            <a:avLst/>
          </a:prstGeom>
          <a:ln>
            <a:solidFill>
              <a:schemeClr val="tx1"/>
            </a:solidFill>
          </a:ln>
        </p:spPr>
      </p:pic>
      <p:pic>
        <p:nvPicPr>
          <p:cNvPr id="14" name="Picture 13">
            <a:extLst>
              <a:ext uri="{FF2B5EF4-FFF2-40B4-BE49-F238E27FC236}">
                <a16:creationId xmlns:a16="http://schemas.microsoft.com/office/drawing/2014/main" id="{7894E33C-E696-4ADE-B6E4-6A238F16CB47}"/>
              </a:ext>
            </a:extLst>
          </p:cNvPr>
          <p:cNvPicPr>
            <a:picLocks noChangeAspect="1"/>
          </p:cNvPicPr>
          <p:nvPr/>
        </p:nvPicPr>
        <p:blipFill>
          <a:blip r:embed="rId9"/>
          <a:stretch>
            <a:fillRect/>
          </a:stretch>
        </p:blipFill>
        <p:spPr>
          <a:xfrm>
            <a:off x="5974080" y="2089711"/>
            <a:ext cx="3999914" cy="609362"/>
          </a:xfrm>
          <a:prstGeom prst="rect">
            <a:avLst/>
          </a:prstGeom>
          <a:ln>
            <a:solidFill>
              <a:schemeClr val="tx1"/>
            </a:solidFill>
          </a:ln>
        </p:spPr>
      </p:pic>
      <p:pic>
        <p:nvPicPr>
          <p:cNvPr id="15" name="Picture 14">
            <a:extLst>
              <a:ext uri="{FF2B5EF4-FFF2-40B4-BE49-F238E27FC236}">
                <a16:creationId xmlns:a16="http://schemas.microsoft.com/office/drawing/2014/main" id="{BB55B95D-7CD7-4D3A-B1E3-7FB30B6DC007}"/>
              </a:ext>
            </a:extLst>
          </p:cNvPr>
          <p:cNvPicPr>
            <a:picLocks noChangeAspect="1"/>
          </p:cNvPicPr>
          <p:nvPr/>
        </p:nvPicPr>
        <p:blipFill>
          <a:blip r:embed="rId10"/>
          <a:stretch>
            <a:fillRect/>
          </a:stretch>
        </p:blipFill>
        <p:spPr>
          <a:xfrm>
            <a:off x="6029984" y="2849148"/>
            <a:ext cx="3132187" cy="667776"/>
          </a:xfrm>
          <a:prstGeom prst="rect">
            <a:avLst/>
          </a:prstGeom>
          <a:ln>
            <a:solidFill>
              <a:schemeClr val="tx1"/>
            </a:solidFill>
          </a:ln>
        </p:spPr>
      </p:pic>
    </p:spTree>
    <p:extLst>
      <p:ext uri="{BB962C8B-B14F-4D97-AF65-F5344CB8AC3E}">
        <p14:creationId xmlns:p14="http://schemas.microsoft.com/office/powerpoint/2010/main" val="35616418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5948</TotalTime>
  <Words>5353</Words>
  <Application>Microsoft Office PowerPoint</Application>
  <PresentationFormat>Widescreen</PresentationFormat>
  <Paragraphs>430</Paragraphs>
  <Slides>64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64</vt:i4>
      </vt:variant>
    </vt:vector>
  </HeadingPairs>
  <TitlesOfParts>
    <vt:vector size="71" baseType="lpstr">
      <vt:lpstr>Arial</vt:lpstr>
      <vt:lpstr>Calibri</vt:lpstr>
      <vt:lpstr>Calibri Light</vt:lpstr>
      <vt:lpstr>droid sans</vt:lpstr>
      <vt:lpstr>pt sans</vt:lpstr>
      <vt:lpstr>roboto slab</vt:lpstr>
      <vt:lpstr>Office Theme</vt:lpstr>
      <vt:lpstr>Unit 4 Hypothesis testing</vt:lpstr>
      <vt:lpstr>Learning objectives</vt:lpstr>
      <vt:lpstr>Recap and</vt:lpstr>
      <vt:lpstr>Goals for next lectures</vt:lpstr>
      <vt:lpstr>Parametric Hypothesis Testing</vt:lpstr>
      <vt:lpstr>Hypothesis test example continued</vt:lpstr>
      <vt:lpstr>The Chi-Squared Distribution and its Properties</vt:lpstr>
      <vt:lpstr>Cochran's Theorem: Independence of Gaussian Sample Variance and Sample Mean</vt:lpstr>
      <vt:lpstr>Student’s t distribution</vt:lpstr>
      <vt:lpstr>The T Test - One Sample, Two-Sided</vt:lpstr>
      <vt:lpstr>Clinical Trials - Two Sample T-Test and the Welch-Satterthwaite Formula</vt:lpstr>
      <vt:lpstr>Recitation 12. Comparison of 2 proportions</vt:lpstr>
      <vt:lpstr>Recitation. Comparison of 2 proportions</vt:lpstr>
      <vt:lpstr>Proof of Cochran's Theorem and T Test</vt:lpstr>
      <vt:lpstr>Recitation 13. Proof of Cochran's Theorem and T Test </vt:lpstr>
      <vt:lpstr>Recitation 13. Proof of Cochran's Theorem and T Test </vt:lpstr>
      <vt:lpstr>Wald's Test, Likelihood Ratio Test, and Implicit Hypothesis Test</vt:lpstr>
      <vt:lpstr>T-test</vt:lpstr>
      <vt:lpstr>Introduction to Wald's Test</vt:lpstr>
      <vt:lpstr>Wald's Test Continued</vt:lpstr>
      <vt:lpstr>Likelihood Ratio Test</vt:lpstr>
      <vt:lpstr>Implicit Hypothesis Testing and the Delta Method</vt:lpstr>
      <vt:lpstr>Implicit Hypothesis Testing and the Delta Method</vt:lpstr>
      <vt:lpstr>Recitation. Wald's Test versus Likelihood Ratio Test</vt:lpstr>
      <vt:lpstr>Recitation. Wald's Test versus Likelihood Ratio Test</vt:lpstr>
      <vt:lpstr>Lecture 15. Goodness of Fit Test for Discrete Distributions</vt:lpstr>
      <vt:lpstr>Goodness of Fit Tests: Motivation</vt:lpstr>
      <vt:lpstr>The Probability Simplex</vt:lpstr>
      <vt:lpstr>The Goodness of Fit Test: Categorical Likelihoods</vt:lpstr>
      <vt:lpstr>Chi-Squared Test for Testing Goodness of Fit of Discrete Distributions</vt:lpstr>
      <vt:lpstr>Chi-square vs Wald’s test</vt:lpstr>
      <vt:lpstr>Chi-Squared Test for a Family of Discrete Distributions</vt:lpstr>
      <vt:lpstr>Recitation 15. Chi-Squared Goodness of Fit Test</vt:lpstr>
      <vt:lpstr>Reparameterization of the Categorical Statistical Model</vt:lpstr>
      <vt:lpstr>MLE and Fisher Information of the Reparametrized Model</vt:lpstr>
      <vt:lpstr>The Chi-Squared Test Statistic and Asymp Chi-Squared Distrib from Wald's Test </vt:lpstr>
      <vt:lpstr>Generalization of Chi-Squared Test to a Family of Discrete Distributions</vt:lpstr>
      <vt:lpstr> Lecture 16: Goodness of Fit Tests Continued: Kolmogorov-Smirnov test, Kolmogorov-Lilliefors test, Quantile-Quantile Plots</vt:lpstr>
      <vt:lpstr>Goodness of fit test; Empirical CDF</vt:lpstr>
      <vt:lpstr>Consistency of Empirical CDF, Uniform versus Pointwise Convergence, Fundamental Theorem of Statistics </vt:lpstr>
      <vt:lpstr>Asymptotic Normality of the Empirical CDF</vt:lpstr>
      <vt:lpstr>Goodness of fit test for continuous distributions</vt:lpstr>
      <vt:lpstr>Kolmogorov-Smirnov Test: Computational Issues</vt:lpstr>
      <vt:lpstr>Non-asymptotic Distribution, Generating Data from a Given Distribution</vt:lpstr>
      <vt:lpstr>Inverse transform sampling</vt:lpstr>
      <vt:lpstr>Quantiles of the Pivotal Distribution and P-values</vt:lpstr>
      <vt:lpstr>Kolmogorov-Lilliefors Test I</vt:lpstr>
      <vt:lpstr>Quantile-Quantile (QQ) Plots</vt:lpstr>
      <vt:lpstr>QQ plots and 4 patterns in it</vt:lpstr>
      <vt:lpstr>Recitation 16. Two sample KS test</vt:lpstr>
      <vt:lpstr>Recitation 16. Two sample KS test</vt:lpstr>
      <vt:lpstr>Recitation 16. Two sample KS test</vt:lpstr>
      <vt:lpstr>Recitation 16. Two sample KS test</vt:lpstr>
      <vt:lpstr>Recitation 17.Hypothesis Testing Example with a Uniform Distribution</vt:lpstr>
      <vt:lpstr>Recitation 17.Hypothesis Testing Example with a Uniform Distribution</vt:lpstr>
      <vt:lpstr>Recitation 17.Hypothesis Testing Example with a Uniform Distribution</vt:lpstr>
      <vt:lpstr>Recitation 17.Hypothesis Testing Example with a Uniform Distribution</vt:lpstr>
      <vt:lpstr>Recitation 18. Which Theta in Wald's Test</vt:lpstr>
      <vt:lpstr>Recitation 18. Which Theta in Wald's Test</vt:lpstr>
      <vt:lpstr>Recitation 18. Which Theta in Wald's Test</vt:lpstr>
      <vt:lpstr>Recitation 19. T-test</vt:lpstr>
      <vt:lpstr>Recitation 19. T-test</vt:lpstr>
      <vt:lpstr>Recitation 19. T-test</vt:lpstr>
      <vt:lpstr>Degrees of Freedom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4 Hypothesis testing</dc:title>
  <dc:creator>Valiyev, Mahammad</dc:creator>
  <cp:lastModifiedBy>Valiyev, Mahammad</cp:lastModifiedBy>
  <cp:revision>576</cp:revision>
  <dcterms:created xsi:type="dcterms:W3CDTF">2020-07-22T12:59:02Z</dcterms:created>
  <dcterms:modified xsi:type="dcterms:W3CDTF">2020-08-16T16:05:33Z</dcterms:modified>
</cp:coreProperties>
</file>